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76" r:id="rId5"/>
    <p:sldId id="271" r:id="rId6"/>
    <p:sldId id="270" r:id="rId7"/>
    <p:sldId id="274" r:id="rId8"/>
    <p:sldId id="275" r:id="rId9"/>
    <p:sldId id="263" r:id="rId10"/>
    <p:sldId id="265" r:id="rId11"/>
    <p:sldId id="269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83"/>
    <p:restoredTop sz="93695"/>
  </p:normalViewPr>
  <p:slideViewPr>
    <p:cSldViewPr snapToGrid="0" snapToObjects="1">
      <p:cViewPr>
        <p:scale>
          <a:sx n="154" d="100"/>
          <a:sy n="154" d="100"/>
        </p:scale>
        <p:origin x="40" y="3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D82675-4B3F-FC40-9A6E-DD0665562FB0}" type="datetimeFigureOut">
              <a:rPr lang="en-US" smtClean="0"/>
              <a:t>8/30/19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F60CED-F9EB-7540-A379-DA93A14E24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401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teven joyce jos2018044d00014">
            <a:extLst>
              <a:ext uri="{FF2B5EF4-FFF2-40B4-BE49-F238E27FC236}">
                <a16:creationId xmlns:a16="http://schemas.microsoft.com/office/drawing/2014/main" id="{15A45976-1A1D-6F4C-ACC7-4D0B34D749CF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895"/>
                    </a14:imgEffect>
                    <a14:imgEffect>
                      <a14:saturation sat="0"/>
                    </a14:imgEffect>
                    <a14:imgEffect>
                      <a14:brightnessContrast bright="7000"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827"/>
          <a:stretch/>
        </p:blipFill>
        <p:spPr bwMode="auto">
          <a:xfrm>
            <a:off x="3402767" y="-15102"/>
            <a:ext cx="8816815" cy="690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351E449-5087-FB47-9B9F-539470A15D6F}"/>
              </a:ext>
            </a:extLst>
          </p:cNvPr>
          <p:cNvGrpSpPr/>
          <p:nvPr userDrawn="1"/>
        </p:nvGrpSpPr>
        <p:grpSpPr>
          <a:xfrm rot="560293">
            <a:off x="4077958" y="-988791"/>
            <a:ext cx="8539772" cy="8468760"/>
            <a:chOff x="4151538" y="-4481"/>
            <a:chExt cx="8064408" cy="686555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7FBBA79-7E6E-3F48-BB79-5B953A272087}"/>
                </a:ext>
              </a:extLst>
            </p:cNvPr>
            <p:cNvSpPr/>
            <p:nvPr userDrawn="1"/>
          </p:nvSpPr>
          <p:spPr>
            <a:xfrm>
              <a:off x="4151538" y="3069"/>
              <a:ext cx="2015589" cy="6858000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F18DB38-448F-C443-94CA-AE153D432A9D}"/>
                </a:ext>
              </a:extLst>
            </p:cNvPr>
            <p:cNvSpPr/>
            <p:nvPr userDrawn="1"/>
          </p:nvSpPr>
          <p:spPr>
            <a:xfrm>
              <a:off x="6168153" y="3069"/>
              <a:ext cx="2015589" cy="6858000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80A4ABD-F0C1-CC43-8785-F5CA686AE519}"/>
                </a:ext>
              </a:extLst>
            </p:cNvPr>
            <p:cNvSpPr/>
            <p:nvPr userDrawn="1"/>
          </p:nvSpPr>
          <p:spPr>
            <a:xfrm>
              <a:off x="8184768" y="-4481"/>
              <a:ext cx="2015589" cy="6858000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F8A2AFC-0BD0-6D41-A344-2307708CDD7E}"/>
                </a:ext>
              </a:extLst>
            </p:cNvPr>
            <p:cNvSpPr/>
            <p:nvPr userDrawn="1"/>
          </p:nvSpPr>
          <p:spPr>
            <a:xfrm>
              <a:off x="10200357" y="3069"/>
              <a:ext cx="2015589" cy="6858000"/>
            </a:xfrm>
            <a:prstGeom prst="rect">
              <a:avLst/>
            </a:prstGeom>
            <a:solidFill>
              <a:schemeClr val="tx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79791A6C-0BAD-1642-88BB-07226164CB8F}"/>
              </a:ext>
            </a:extLst>
          </p:cNvPr>
          <p:cNvSpPr/>
          <p:nvPr userDrawn="1"/>
        </p:nvSpPr>
        <p:spPr>
          <a:xfrm>
            <a:off x="0" y="0"/>
            <a:ext cx="76226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B02B5B6-FE13-D64C-8150-F1A1718C6A43}"/>
              </a:ext>
            </a:extLst>
          </p:cNvPr>
          <p:cNvGrpSpPr/>
          <p:nvPr userDrawn="1"/>
        </p:nvGrpSpPr>
        <p:grpSpPr>
          <a:xfrm>
            <a:off x="2519551" y="-367853"/>
            <a:ext cx="10611862" cy="8189851"/>
            <a:chOff x="2460124" y="-399910"/>
            <a:chExt cx="11412372" cy="8807656"/>
          </a:xfrm>
        </p:grpSpPr>
        <p:sp>
          <p:nvSpPr>
            <p:cNvPr id="13" name="Right Triangle 12">
              <a:extLst>
                <a:ext uri="{FF2B5EF4-FFF2-40B4-BE49-F238E27FC236}">
                  <a16:creationId xmlns:a16="http://schemas.microsoft.com/office/drawing/2014/main" id="{1CFB70A9-52A0-FB4D-83CA-8B0F025446C0}"/>
                </a:ext>
              </a:extLst>
            </p:cNvPr>
            <p:cNvSpPr/>
            <p:nvPr userDrawn="1"/>
          </p:nvSpPr>
          <p:spPr>
            <a:xfrm flipH="1">
              <a:off x="10424842" y="6082300"/>
              <a:ext cx="1767158" cy="84383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BBD8BFA5-5FB3-064D-84D2-527A2C2C1090}"/>
                </a:ext>
              </a:extLst>
            </p:cNvPr>
            <p:cNvSpPr/>
            <p:nvPr userDrawn="1"/>
          </p:nvSpPr>
          <p:spPr>
            <a:xfrm>
              <a:off x="2460124" y="4826139"/>
              <a:ext cx="2052431" cy="2544889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ight Triangle 10">
              <a:extLst>
                <a:ext uri="{FF2B5EF4-FFF2-40B4-BE49-F238E27FC236}">
                  <a16:creationId xmlns:a16="http://schemas.microsoft.com/office/drawing/2014/main" id="{CB548D79-2A03-1E45-83D4-26E575429D20}"/>
                </a:ext>
              </a:extLst>
            </p:cNvPr>
            <p:cNvSpPr/>
            <p:nvPr userDrawn="1"/>
          </p:nvSpPr>
          <p:spPr>
            <a:xfrm rot="5400000">
              <a:off x="4302299" y="-1101905"/>
              <a:ext cx="1767158" cy="3970968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ight Triangle 13">
              <a:extLst>
                <a:ext uri="{FF2B5EF4-FFF2-40B4-BE49-F238E27FC236}">
                  <a16:creationId xmlns:a16="http://schemas.microsoft.com/office/drawing/2014/main" id="{628BDD43-B188-BF4F-B847-3533E52E6BF1}"/>
                </a:ext>
              </a:extLst>
            </p:cNvPr>
            <p:cNvSpPr/>
            <p:nvPr userDrawn="1"/>
          </p:nvSpPr>
          <p:spPr>
            <a:xfrm flipH="1" flipV="1">
              <a:off x="11715937" y="-15101"/>
              <a:ext cx="500009" cy="84383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C1052EF-6CD4-3349-93D8-912088D3702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9651" b="9588"/>
            <a:stretch/>
          </p:blipFill>
          <p:spPr>
            <a:xfrm rot="19928389">
              <a:off x="2966836" y="-399910"/>
              <a:ext cx="10905660" cy="8807656"/>
            </a:xfrm>
            <a:prstGeom prst="rect">
              <a:avLst/>
            </a:prstGeom>
          </p:spPr>
        </p:pic>
      </p:grp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46A650ED-EEC3-D849-BE81-A0E29EEBFC8E}"/>
              </a:ext>
            </a:extLst>
          </p:cNvPr>
          <p:cNvSpPr/>
          <p:nvPr userDrawn="1"/>
        </p:nvSpPr>
        <p:spPr>
          <a:xfrm rot="5400000" flipV="1">
            <a:off x="11072586" y="449214"/>
            <a:ext cx="1643202" cy="65078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03612" y="597015"/>
            <a:ext cx="5556529" cy="2865096"/>
          </a:xfrm>
          <a:noFill/>
        </p:spPr>
        <p:txBody>
          <a:bodyPr anchor="b">
            <a:noAutofit/>
          </a:bodyPr>
          <a:lstStyle>
            <a:lvl1pPr algn="l">
              <a:lnSpc>
                <a:spcPct val="70000"/>
              </a:lnSpc>
              <a:defRPr sz="8000" b="1" i="1">
                <a:solidFill>
                  <a:schemeClr val="bg1"/>
                </a:solidFill>
                <a:effectLst/>
                <a:latin typeface="Barlow SemiBold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03611" y="3538311"/>
            <a:ext cx="3693036" cy="850693"/>
          </a:xfrm>
        </p:spPr>
        <p:txBody>
          <a:bodyPr/>
          <a:lstStyle>
            <a:lvl1pPr marL="0" indent="0" algn="l">
              <a:buNone/>
              <a:defRPr sz="2400" b="0" i="0">
                <a:solidFill>
                  <a:schemeClr val="accent5"/>
                </a:solidFill>
                <a:latin typeface="Barlow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D31DBC15-67D5-F340-9F71-D16A7113871E}"/>
              </a:ext>
            </a:extLst>
          </p:cNvPr>
          <p:cNvSpPr/>
          <p:nvPr userDrawn="1"/>
        </p:nvSpPr>
        <p:spPr>
          <a:xfrm rot="5400000" flipH="1" flipV="1">
            <a:off x="10880398" y="5571356"/>
            <a:ext cx="956388" cy="1775826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964416"/>
      </p:ext>
    </p:extLst>
  </p:cSld>
  <p:clrMapOvr>
    <a:masterClrMapping/>
  </p:clrMapOvr>
  <p:transition>
    <p:cover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5086" y="288099"/>
            <a:ext cx="10006800" cy="5386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099" y="1039660"/>
            <a:ext cx="11556787" cy="513730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AE3F7A7-1ECC-8F4F-8913-FA13F0CD8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617" y="6418980"/>
            <a:ext cx="11072255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91E806A-610D-0B43-BA2E-B47E0DCE3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3831" y="6418979"/>
            <a:ext cx="513568" cy="365125"/>
          </a:xfrm>
          <a:prstGeom prst="rect">
            <a:avLst/>
          </a:prstGeom>
        </p:spPr>
        <p:txBody>
          <a:bodyPr/>
          <a:lstStyle>
            <a:lvl1pPr algn="ctr">
              <a:defRPr sz="1400" b="1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fld id="{8E8172A1-F9DC-4C46-BE7C-DD506D7316E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EE19CC-AA89-C44E-A5C8-74E5C39F69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567" y="65315"/>
            <a:ext cx="1327759" cy="132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583269"/>
      </p:ext>
    </p:extLst>
  </p:cSld>
  <p:clrMapOvr>
    <a:masterClrMapping/>
  </p:clrMapOvr>
  <p:transition>
    <p:cover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5086" y="288099"/>
            <a:ext cx="10006800" cy="53861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5086" y="1039660"/>
            <a:ext cx="10006800" cy="513730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842949-DD7E-DA4E-87EF-0015CA61BAFF}"/>
              </a:ext>
            </a:extLst>
          </p:cNvPr>
          <p:cNvSpPr/>
          <p:nvPr userDrawn="1"/>
        </p:nvSpPr>
        <p:spPr>
          <a:xfrm>
            <a:off x="2403" y="0"/>
            <a:ext cx="1438089" cy="6858000"/>
          </a:xfrm>
          <a:prstGeom prst="rect">
            <a:avLst/>
          </a:prstGeom>
          <a:gradFill>
            <a:gsLst>
              <a:gs pos="4700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E05948A-93B4-6C4B-A339-9F1305D007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567" y="65315"/>
            <a:ext cx="1327759" cy="1327759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AE3F7A7-1ECC-8F4F-8913-FA13F0CD8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15085" y="6418980"/>
            <a:ext cx="9972787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91E806A-610D-0B43-BA2E-B47E0DCE3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3831" y="6418979"/>
            <a:ext cx="513568" cy="365125"/>
          </a:xfrm>
          <a:prstGeom prst="rect">
            <a:avLst/>
          </a:prstGeom>
        </p:spPr>
        <p:txBody>
          <a:bodyPr/>
          <a:lstStyle>
            <a:lvl1pPr algn="ctr">
              <a:defRPr sz="1400" b="1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fld id="{8E8172A1-F9DC-4C46-BE7C-DD506D7316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939969"/>
      </p:ext>
    </p:extLst>
  </p:cSld>
  <p:clrMapOvr>
    <a:masterClrMapping/>
  </p:clrMapOvr>
  <p:transition>
    <p:cover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5086" y="288099"/>
            <a:ext cx="10006800" cy="53861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5086" y="1039660"/>
            <a:ext cx="10006800" cy="513730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842949-DD7E-DA4E-87EF-0015CA61BAFF}"/>
              </a:ext>
            </a:extLst>
          </p:cNvPr>
          <p:cNvSpPr/>
          <p:nvPr userDrawn="1"/>
        </p:nvSpPr>
        <p:spPr>
          <a:xfrm>
            <a:off x="2403" y="0"/>
            <a:ext cx="1438089" cy="6858000"/>
          </a:xfrm>
          <a:prstGeom prst="rect">
            <a:avLst/>
          </a:prstGeom>
          <a:gradFill>
            <a:gsLst>
              <a:gs pos="4700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E05948A-93B4-6C4B-A339-9F1305D007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567" y="65315"/>
            <a:ext cx="1327759" cy="1327759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91E806A-610D-0B43-BA2E-B47E0DCE3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3831" y="6418979"/>
            <a:ext cx="513568" cy="365125"/>
          </a:xfrm>
          <a:prstGeom prst="rect">
            <a:avLst/>
          </a:prstGeom>
        </p:spPr>
        <p:txBody>
          <a:bodyPr/>
          <a:lstStyle>
            <a:lvl1pPr algn="ctr">
              <a:defRPr sz="1400" b="1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fld id="{8E8172A1-F9DC-4C46-BE7C-DD506D7316E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41411E6-99ED-4247-B043-1CF3A9CF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15085" y="6418980"/>
            <a:ext cx="9972787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047008"/>
      </p:ext>
    </p:extLst>
  </p:cSld>
  <p:clrMapOvr>
    <a:masterClrMapping/>
  </p:clrMapOvr>
  <p:transition>
    <p:cover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5086" y="288099"/>
            <a:ext cx="10006800" cy="53861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5086" y="1039660"/>
            <a:ext cx="10006800" cy="513730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842949-DD7E-DA4E-87EF-0015CA61BAFF}"/>
              </a:ext>
            </a:extLst>
          </p:cNvPr>
          <p:cNvSpPr/>
          <p:nvPr userDrawn="1"/>
        </p:nvSpPr>
        <p:spPr>
          <a:xfrm>
            <a:off x="2403" y="0"/>
            <a:ext cx="1438089" cy="6858000"/>
          </a:xfrm>
          <a:prstGeom prst="rect">
            <a:avLst/>
          </a:prstGeom>
          <a:gradFill>
            <a:gsLst>
              <a:gs pos="47000">
                <a:schemeClr val="accent3"/>
              </a:gs>
              <a:gs pos="100000">
                <a:schemeClr val="tx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E05948A-93B4-6C4B-A339-9F1305D007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567" y="65315"/>
            <a:ext cx="1327759" cy="1327759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91E806A-610D-0B43-BA2E-B47E0DCE3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3831" y="6418979"/>
            <a:ext cx="513568" cy="365125"/>
          </a:xfrm>
          <a:prstGeom prst="rect">
            <a:avLst/>
          </a:prstGeom>
        </p:spPr>
        <p:txBody>
          <a:bodyPr/>
          <a:lstStyle>
            <a:lvl1pPr algn="ctr">
              <a:defRPr sz="1400" b="1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fld id="{8E8172A1-F9DC-4C46-BE7C-DD506D7316E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27ACE17-2141-AA43-841A-6C1E876E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15085" y="6418980"/>
            <a:ext cx="9972787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720396"/>
      </p:ext>
    </p:extLst>
  </p:cSld>
  <p:clrMapOvr>
    <a:masterClrMapping/>
  </p:clrMapOvr>
  <p:transition>
    <p:cover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5086" y="288099"/>
            <a:ext cx="10006800" cy="538619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5086" y="1039660"/>
            <a:ext cx="10006800" cy="513730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842949-DD7E-DA4E-87EF-0015CA61BAFF}"/>
              </a:ext>
            </a:extLst>
          </p:cNvPr>
          <p:cNvSpPr/>
          <p:nvPr userDrawn="1"/>
        </p:nvSpPr>
        <p:spPr>
          <a:xfrm>
            <a:off x="2403" y="0"/>
            <a:ext cx="1438089" cy="6858000"/>
          </a:xfrm>
          <a:prstGeom prst="rect">
            <a:avLst/>
          </a:prstGeom>
          <a:gradFill>
            <a:gsLst>
              <a:gs pos="47000">
                <a:schemeClr val="tx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E05948A-93B4-6C4B-A339-9F1305D007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567" y="65315"/>
            <a:ext cx="1327759" cy="1327759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91E806A-610D-0B43-BA2E-B47E0DCE3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3831" y="6418979"/>
            <a:ext cx="513568" cy="365125"/>
          </a:xfrm>
          <a:prstGeom prst="rect">
            <a:avLst/>
          </a:prstGeom>
        </p:spPr>
        <p:txBody>
          <a:bodyPr/>
          <a:lstStyle>
            <a:lvl1pPr algn="ctr">
              <a:defRPr sz="1400" b="1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fld id="{8E8172A1-F9DC-4C46-BE7C-DD506D7316E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9E0BEF-A4CA-394E-9BD5-35186FD32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15085" y="6418980"/>
            <a:ext cx="9972787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696725"/>
      </p:ext>
    </p:extLst>
  </p:cSld>
  <p:clrMapOvr>
    <a:masterClrMapping/>
  </p:clrMapOvr>
  <p:transition>
    <p:cover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5086" y="288099"/>
            <a:ext cx="10006800" cy="53861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5086" y="1039660"/>
            <a:ext cx="10006800" cy="513730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842949-DD7E-DA4E-87EF-0015CA61BAFF}"/>
              </a:ext>
            </a:extLst>
          </p:cNvPr>
          <p:cNvSpPr/>
          <p:nvPr userDrawn="1"/>
        </p:nvSpPr>
        <p:spPr>
          <a:xfrm>
            <a:off x="2403" y="0"/>
            <a:ext cx="1438089" cy="6858000"/>
          </a:xfrm>
          <a:prstGeom prst="rect">
            <a:avLst/>
          </a:prstGeom>
          <a:gradFill>
            <a:gsLst>
              <a:gs pos="47000">
                <a:schemeClr val="accent4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E05948A-93B4-6C4B-A339-9F1305D007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567" y="65315"/>
            <a:ext cx="1327759" cy="1327759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91E806A-610D-0B43-BA2E-B47E0DCE3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3831" y="6418979"/>
            <a:ext cx="513568" cy="365125"/>
          </a:xfrm>
          <a:prstGeom prst="rect">
            <a:avLst/>
          </a:prstGeom>
        </p:spPr>
        <p:txBody>
          <a:bodyPr/>
          <a:lstStyle>
            <a:lvl1pPr algn="ctr">
              <a:defRPr sz="1400" b="1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fld id="{8E8172A1-F9DC-4C46-BE7C-DD506D7316E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FD038C9-8384-8A43-AC0E-F4A17B0C5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15085" y="6418980"/>
            <a:ext cx="9972787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accent2"/>
                </a:solidFill>
                <a:latin typeface="Barlow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138880"/>
      </p:ext>
    </p:extLst>
  </p:cSld>
  <p:clrMapOvr>
    <a:masterClrMapping/>
  </p:clrMapOvr>
  <p:transition>
    <p:cover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FB1D3F4-7CD5-FE44-83A4-276A75C56A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9671" r="5567"/>
          <a:stretch/>
        </p:blipFill>
        <p:spPr>
          <a:xfrm flipH="1">
            <a:off x="-143118" y="6908"/>
            <a:ext cx="8719558" cy="685800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4A73FC48-CD8F-1247-9D5F-755706CD191D}"/>
              </a:ext>
            </a:extLst>
          </p:cNvPr>
          <p:cNvGrpSpPr/>
          <p:nvPr userDrawn="1"/>
        </p:nvGrpSpPr>
        <p:grpSpPr>
          <a:xfrm rot="20358087">
            <a:off x="-546500" y="-547670"/>
            <a:ext cx="8064408" cy="8468760"/>
            <a:chOff x="4151538" y="-4481"/>
            <a:chExt cx="8064408" cy="686555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326077C-A3B7-2A42-92E3-D7DF20DB97E5}"/>
                </a:ext>
              </a:extLst>
            </p:cNvPr>
            <p:cNvSpPr/>
            <p:nvPr userDrawn="1"/>
          </p:nvSpPr>
          <p:spPr>
            <a:xfrm>
              <a:off x="4151538" y="3069"/>
              <a:ext cx="2015589" cy="6858000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BD02865-BC82-B341-802B-A3A01BE392E7}"/>
                </a:ext>
              </a:extLst>
            </p:cNvPr>
            <p:cNvSpPr/>
            <p:nvPr userDrawn="1"/>
          </p:nvSpPr>
          <p:spPr>
            <a:xfrm>
              <a:off x="6168153" y="3069"/>
              <a:ext cx="2015589" cy="6858000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E5D179D-2F5C-F144-A7CB-07B46AAAE762}"/>
                </a:ext>
              </a:extLst>
            </p:cNvPr>
            <p:cNvSpPr/>
            <p:nvPr userDrawn="1"/>
          </p:nvSpPr>
          <p:spPr>
            <a:xfrm>
              <a:off x="8184768" y="-4481"/>
              <a:ext cx="2015589" cy="6858000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6D84C5A-C047-5343-9DF8-665865B78A95}"/>
                </a:ext>
              </a:extLst>
            </p:cNvPr>
            <p:cNvSpPr/>
            <p:nvPr userDrawn="1"/>
          </p:nvSpPr>
          <p:spPr>
            <a:xfrm>
              <a:off x="10200357" y="3069"/>
              <a:ext cx="2015589" cy="6858000"/>
            </a:xfrm>
            <a:prstGeom prst="rect">
              <a:avLst/>
            </a:prstGeom>
            <a:solidFill>
              <a:schemeClr val="tx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B02B5B6-FE13-D64C-8150-F1A1718C6A43}"/>
              </a:ext>
            </a:extLst>
          </p:cNvPr>
          <p:cNvGrpSpPr/>
          <p:nvPr userDrawn="1"/>
        </p:nvGrpSpPr>
        <p:grpSpPr>
          <a:xfrm rot="5400000">
            <a:off x="-948724" y="-938396"/>
            <a:ext cx="9764889" cy="9361063"/>
            <a:chOff x="3383882" y="-1666761"/>
            <a:chExt cx="9764889" cy="936106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C1052EF-6CD4-3349-93D8-912088D3702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9651" b="9588"/>
            <a:stretch/>
          </p:blipFill>
          <p:spPr>
            <a:xfrm rot="19928389">
              <a:off x="3383882" y="-192042"/>
              <a:ext cx="9764889" cy="7886344"/>
            </a:xfrm>
            <a:prstGeom prst="rect">
              <a:avLst/>
            </a:prstGeom>
          </p:spPr>
        </p:pic>
        <p:sp>
          <p:nvSpPr>
            <p:cNvPr id="11" name="Right Triangle 10">
              <a:extLst>
                <a:ext uri="{FF2B5EF4-FFF2-40B4-BE49-F238E27FC236}">
                  <a16:creationId xmlns:a16="http://schemas.microsoft.com/office/drawing/2014/main" id="{CB548D79-2A03-1E45-83D4-26E575429D20}"/>
                </a:ext>
              </a:extLst>
            </p:cNvPr>
            <p:cNvSpPr/>
            <p:nvPr userDrawn="1"/>
          </p:nvSpPr>
          <p:spPr>
            <a:xfrm rot="5400000">
              <a:off x="5815859" y="-2983112"/>
              <a:ext cx="3020500" cy="5653202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317678" y="330093"/>
            <a:ext cx="5556529" cy="2865096"/>
          </a:xfrm>
          <a:noFill/>
        </p:spPr>
        <p:txBody>
          <a:bodyPr anchor="b">
            <a:noAutofit/>
          </a:bodyPr>
          <a:lstStyle>
            <a:lvl1pPr algn="r">
              <a:lnSpc>
                <a:spcPct val="70000"/>
              </a:lnSpc>
              <a:defRPr sz="8000" b="0" i="1">
                <a:solidFill>
                  <a:schemeClr val="bg1"/>
                </a:solidFill>
                <a:effectLst/>
                <a:latin typeface="Barlow Light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8181171" y="3271389"/>
            <a:ext cx="3693036" cy="850693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accent5"/>
                </a:solidFill>
                <a:latin typeface="Barlow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BDDFCFFA-BC3F-FC4B-B837-50CC7FFBDC7D}"/>
              </a:ext>
            </a:extLst>
          </p:cNvPr>
          <p:cNvSpPr/>
          <p:nvPr userDrawn="1"/>
        </p:nvSpPr>
        <p:spPr>
          <a:xfrm rot="16200000">
            <a:off x="7702351" y="5946387"/>
            <a:ext cx="563879" cy="133554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710B329F-D851-864F-BD6C-37E8D2A3834B}"/>
              </a:ext>
            </a:extLst>
          </p:cNvPr>
          <p:cNvSpPr/>
          <p:nvPr userDrawn="1"/>
        </p:nvSpPr>
        <p:spPr>
          <a:xfrm>
            <a:off x="-143118" y="5560952"/>
            <a:ext cx="563879" cy="1335547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261847"/>
      </p:ext>
    </p:extLst>
  </p:cSld>
  <p:clrMapOvr>
    <a:masterClrMapping/>
  </p:clrMapOvr>
  <p:transition>
    <p:cover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90596" y="288099"/>
            <a:ext cx="9863203" cy="10396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0596" y="1508760"/>
            <a:ext cx="9863203" cy="4668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1653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9" r:id="rId3"/>
    <p:sldLayoutId id="2147483667" r:id="rId4"/>
    <p:sldLayoutId id="2147483664" r:id="rId5"/>
    <p:sldLayoutId id="2147483666" r:id="rId6"/>
    <p:sldLayoutId id="2147483665" r:id="rId7"/>
    <p:sldLayoutId id="2147483668" r:id="rId8"/>
  </p:sldLayoutIdLst>
  <p:transition>
    <p:cover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1" kern="1200">
          <a:solidFill>
            <a:schemeClr val="accent1"/>
          </a:solidFill>
          <a:latin typeface="Barlow ExtraLight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Arial" panose="020B0604020202020204" pitchFamily="34" charset="0"/>
        <a:buChar char="•"/>
        <a:defRPr sz="2800" b="0" i="0" kern="1200">
          <a:solidFill>
            <a:schemeClr val="accent6"/>
          </a:solidFill>
          <a:latin typeface="Barlow Extra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Arial" panose="020B0604020202020204" pitchFamily="34" charset="0"/>
        <a:buChar char="•"/>
        <a:defRPr sz="2400" b="0" i="0" kern="1200">
          <a:solidFill>
            <a:schemeClr val="accent6"/>
          </a:solidFill>
          <a:latin typeface="Barlow Extra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Arial" panose="020B0604020202020204" pitchFamily="34" charset="0"/>
        <a:buChar char="•"/>
        <a:defRPr sz="2000" b="0" i="0" kern="1200">
          <a:solidFill>
            <a:schemeClr val="accent6"/>
          </a:solidFill>
          <a:latin typeface="Barlow Extra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Arial" panose="020B0604020202020204" pitchFamily="34" charset="0"/>
        <a:buChar char="•"/>
        <a:defRPr sz="1800" b="0" i="0" kern="1200">
          <a:solidFill>
            <a:schemeClr val="accent6"/>
          </a:solidFill>
          <a:latin typeface="Barlow Extra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Font typeface="Arial" panose="020B0604020202020204" pitchFamily="34" charset="0"/>
        <a:buChar char="•"/>
        <a:defRPr sz="1800" b="0" i="0" kern="1200">
          <a:solidFill>
            <a:schemeClr val="accent6"/>
          </a:solidFill>
          <a:latin typeface="Barlow Extra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0D3770E-C1F5-1B4A-BB81-5160DAF5BC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3611" y="3538311"/>
            <a:ext cx="3016638" cy="85069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Analysis for Northwind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168225-5E2A-DC49-89D2-03157B4AFF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 3 Project</a:t>
            </a:r>
          </a:p>
        </p:txBody>
      </p:sp>
      <p:pic>
        <p:nvPicPr>
          <p:cNvPr id="1026" name="Picture 2" descr="Image result for flatiron school logo">
            <a:extLst>
              <a:ext uri="{FF2B5EF4-FFF2-40B4-BE49-F238E27FC236}">
                <a16:creationId xmlns:a16="http://schemas.microsoft.com/office/drawing/2014/main" id="{79CBF61D-4358-0040-968C-EB7410DB3B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82" y="5523723"/>
            <a:ext cx="2078279" cy="116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3489056"/>
      </p:ext>
    </p:extLst>
  </p:cSld>
  <p:clrMapOvr>
    <a:masterClrMapping/>
  </p:clrMapOvr>
  <p:transition>
    <p:cover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CF9A82-3456-C24B-8DE9-9C3E4FF05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4141" y="330093"/>
            <a:ext cx="4290066" cy="2865096"/>
          </a:xfrm>
        </p:spPr>
        <p:txBody>
          <a:bodyPr/>
          <a:lstStyle/>
          <a:p>
            <a:r>
              <a:rPr lang="en-US" dirty="0"/>
              <a:t>Thank you for your time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9B6762-F3DF-714D-B9BB-711035BC6A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Further detail on the model, and additional analysis of the dataset is included in further pages</a:t>
            </a:r>
          </a:p>
        </p:txBody>
      </p:sp>
    </p:spTree>
    <p:extLst>
      <p:ext uri="{BB962C8B-B14F-4D97-AF65-F5344CB8AC3E}">
        <p14:creationId xmlns:p14="http://schemas.microsoft.com/office/powerpoint/2010/main" val="3846815617"/>
      </p:ext>
    </p:extLst>
  </p:cSld>
  <p:clrMapOvr>
    <a:masterClrMapping/>
  </p:clrMapOvr>
  <p:transition>
    <p:cover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444A94-D386-8C49-8E17-DBB9D888E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086" y="288099"/>
            <a:ext cx="9326390" cy="535531"/>
          </a:xfrm>
        </p:spPr>
        <p:txBody>
          <a:bodyPr wrap="square">
            <a:spAutoFit/>
          </a:bodyPr>
          <a:lstStyle/>
          <a:p>
            <a:r>
              <a:rPr lang="en-GB" dirty="0"/>
              <a:t>A note on hypothesis testing</a:t>
            </a:r>
          </a:p>
        </p:txBody>
      </p:sp>
    </p:spTree>
    <p:extLst>
      <p:ext uri="{BB962C8B-B14F-4D97-AF65-F5344CB8AC3E}">
        <p14:creationId xmlns:p14="http://schemas.microsoft.com/office/powerpoint/2010/main" val="586222655"/>
      </p:ext>
    </p:extLst>
  </p:cSld>
  <p:clrMapOvr>
    <a:masterClrMapping/>
  </p:clrMapOvr>
  <p:transition>
    <p:cover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FBB00-6E64-D94C-A73B-7FCC6B729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note on Monte Carlo simulations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078B4E-84E5-DA4A-8F1B-F88DA5216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197417"/>
      </p:ext>
    </p:extLst>
  </p:cSld>
  <p:clrMapOvr>
    <a:masterClrMapping/>
  </p:clrMapOvr>
  <p:transition>
    <p:cover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9219B-D716-6448-AAD7-9858938F2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4F901-55D5-2645-9910-D607364A4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66BB79-1B33-E349-AE19-CD49A9DE9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144477"/>
      </p:ext>
    </p:extLst>
  </p:cSld>
  <p:clrMapOvr>
    <a:masterClrMapping/>
  </p:clrMapOvr>
  <p:transition>
    <p:cover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9219B-D716-6448-AAD7-9858938F2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4F901-55D5-2645-9910-D607364A4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66BB79-1B33-E349-AE19-CD49A9DE9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14501"/>
      </p:ext>
    </p:extLst>
  </p:cSld>
  <p:clrMapOvr>
    <a:masterClrMapping/>
  </p:clrMapOvr>
  <p:transition>
    <p:cover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9219B-D716-6448-AAD7-9858938F2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4F901-55D5-2645-9910-D607364A4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66BB79-1B33-E349-AE19-CD49A9DE9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297633"/>
      </p:ext>
    </p:extLst>
  </p:cSld>
  <p:clrMapOvr>
    <a:masterClrMapping/>
  </p:clrMapOvr>
  <p:transition>
    <p:cover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9219B-D716-6448-AAD7-9858938F2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cost of shipping firms – in more detail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66BB79-1B33-E349-AE19-CD49A9DE9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95863A73-F32B-9D44-9FF9-7079148ED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5087" y="1039660"/>
            <a:ext cx="3840277" cy="537931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  <a:spcAft>
                <a:spcPts val="0"/>
              </a:spcAft>
            </a:pPr>
            <a:r>
              <a:rPr lang="en-US" sz="1600" dirty="0"/>
              <a:t>CB91 ran a Monte Carlo simulation across all permutations of shipping company, region, and cost KPI</a:t>
            </a:r>
          </a:p>
          <a:p>
            <a:pPr>
              <a:spcBef>
                <a:spcPts val="1800"/>
              </a:spcBef>
              <a:spcAft>
                <a:spcPts val="0"/>
              </a:spcAft>
            </a:pPr>
            <a:r>
              <a:rPr lang="en-US" sz="1600" dirty="0"/>
              <a:t>Each test used 50,000 simulations, with an alpha of 0.05</a:t>
            </a:r>
          </a:p>
          <a:p>
            <a:pPr>
              <a:spcBef>
                <a:spcPts val="1800"/>
              </a:spcBef>
              <a:spcAft>
                <a:spcPts val="0"/>
              </a:spcAft>
            </a:pPr>
            <a:r>
              <a:rPr lang="en-US" sz="1600" dirty="0"/>
              <a:t>The hypotheses for each test were also automated, taking the following forms:</a:t>
            </a:r>
          </a:p>
          <a:p>
            <a:pPr lvl="1">
              <a:spcBef>
                <a:spcPts val="1800"/>
              </a:spcBef>
              <a:spcAft>
                <a:spcPts val="0"/>
              </a:spcAft>
              <a:buFont typeface="System Font Regular"/>
              <a:buChar char="-"/>
            </a:pPr>
            <a:r>
              <a:rPr lang="en-US" sz="1400" dirty="0">
                <a:solidFill>
                  <a:schemeClr val="accent4"/>
                </a:solidFill>
              </a:rPr>
              <a:t>H</a:t>
            </a:r>
            <a:r>
              <a:rPr lang="en-US" sz="1400" baseline="-25000" dirty="0">
                <a:solidFill>
                  <a:schemeClr val="accent4"/>
                </a:solidFill>
              </a:rPr>
              <a:t>0</a:t>
            </a:r>
            <a:r>
              <a:rPr lang="en-US" sz="1400" dirty="0">
                <a:solidFill>
                  <a:schemeClr val="accent4"/>
                </a:solidFill>
              </a:rPr>
              <a:t>: Company KPI in region = KPI in region of other two companies</a:t>
            </a:r>
          </a:p>
          <a:p>
            <a:pPr lvl="1">
              <a:spcBef>
                <a:spcPts val="1800"/>
              </a:spcBef>
              <a:spcAft>
                <a:spcPts val="0"/>
              </a:spcAft>
              <a:buFont typeface="System Font Regular"/>
              <a:buChar char="-"/>
            </a:pPr>
            <a:r>
              <a:rPr lang="en-US" sz="1400" dirty="0">
                <a:solidFill>
                  <a:schemeClr val="accent4"/>
                </a:solidFill>
              </a:rPr>
              <a:t>H</a:t>
            </a:r>
            <a:r>
              <a:rPr lang="en-US" sz="1400" baseline="-25000" dirty="0">
                <a:solidFill>
                  <a:schemeClr val="accent4"/>
                </a:solidFill>
              </a:rPr>
              <a:t>a</a:t>
            </a:r>
            <a:r>
              <a:rPr lang="en-US" sz="1400" dirty="0">
                <a:solidFill>
                  <a:schemeClr val="accent4"/>
                </a:solidFill>
              </a:rPr>
              <a:t>: Company KPI in region {&lt;, &gt;}* KPI in region of other two companies</a:t>
            </a:r>
          </a:p>
          <a:p>
            <a:pPr marL="457200" lvl="1" indent="0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1400" i="1" dirty="0">
                <a:solidFill>
                  <a:schemeClr val="accent4"/>
                </a:solidFill>
              </a:rPr>
              <a:t>* nature of inequality is automatically determined based on whether company’s average cost in that KPI was above or below the market average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07D1496-C26A-C44C-9F10-DA856FFCC6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786082"/>
              </p:ext>
            </p:extLst>
          </p:nvPr>
        </p:nvGraphicFramePr>
        <p:xfrm>
          <a:off x="6162262" y="900333"/>
          <a:ext cx="5788367" cy="5699234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972037">
                  <a:extLst>
                    <a:ext uri="{9D8B030D-6E8A-4147-A177-3AD203B41FA5}">
                      <a16:colId xmlns:a16="http://schemas.microsoft.com/office/drawing/2014/main" val="1620553811"/>
                    </a:ext>
                  </a:extLst>
                </a:gridCol>
                <a:gridCol w="1042970">
                  <a:extLst>
                    <a:ext uri="{9D8B030D-6E8A-4147-A177-3AD203B41FA5}">
                      <a16:colId xmlns:a16="http://schemas.microsoft.com/office/drawing/2014/main" val="1344649137"/>
                    </a:ext>
                  </a:extLst>
                </a:gridCol>
                <a:gridCol w="1117468">
                  <a:extLst>
                    <a:ext uri="{9D8B030D-6E8A-4147-A177-3AD203B41FA5}">
                      <a16:colId xmlns:a16="http://schemas.microsoft.com/office/drawing/2014/main" val="3654527003"/>
                    </a:ext>
                  </a:extLst>
                </a:gridCol>
                <a:gridCol w="633232">
                  <a:extLst>
                    <a:ext uri="{9D8B030D-6E8A-4147-A177-3AD203B41FA5}">
                      <a16:colId xmlns:a16="http://schemas.microsoft.com/office/drawing/2014/main" val="3609882181"/>
                    </a:ext>
                  </a:extLst>
                </a:gridCol>
                <a:gridCol w="466768">
                  <a:extLst>
                    <a:ext uri="{9D8B030D-6E8A-4147-A177-3AD203B41FA5}">
                      <a16:colId xmlns:a16="http://schemas.microsoft.com/office/drawing/2014/main" val="1703933573"/>
                    </a:ext>
                  </a:extLst>
                </a:gridCol>
                <a:gridCol w="1555892">
                  <a:extLst>
                    <a:ext uri="{9D8B030D-6E8A-4147-A177-3AD203B41FA5}">
                      <a16:colId xmlns:a16="http://schemas.microsoft.com/office/drawing/2014/main" val="2281267849"/>
                    </a:ext>
                  </a:extLst>
                </a:gridCol>
              </a:tblGrid>
              <a:tr h="263018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latin typeface="Barlow" pitchFamily="2" charset="77"/>
                        </a:rPr>
                        <a:t>Company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latin typeface="Barlow" pitchFamily="2" charset="77"/>
                        </a:rPr>
                        <a:t>Region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latin typeface="Barlow" pitchFamily="2" charset="77"/>
                        </a:rPr>
                        <a:t>KPI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latin typeface="Barlow" pitchFamily="2" charset="77"/>
                        </a:rPr>
                        <a:t>Comparison to Others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latin typeface="Barlow" pitchFamily="2" charset="77"/>
                        </a:rPr>
                        <a:t>P-Value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latin typeface="Barlow" pitchFamily="2" charset="77"/>
                        </a:rPr>
                        <a:t>Reject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2014727496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West Central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0.49296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1495713210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West Central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0.17020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67458318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Latin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0.31006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3791023160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Latin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0.40138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2390588770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North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0.30510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1623208617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North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0.04936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433429692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Nordics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0.37700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1122648491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Nordics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0.04330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858752152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Southern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0.04454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1513137636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Southern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0.49180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3049755402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British Isles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0.40284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4270460530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Speedy Express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British Isles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0.37556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4011997915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West Central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0.04186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2452538925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West Central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0.49992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2749285359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Latin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0.27982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704888814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Latin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0.30470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3698805567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North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0.41868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1469488954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North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0.59066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108937938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Nordics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0.06632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1571386424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Nordics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0.02202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3762681405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Southern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0.24076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3849077873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Southern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0.24450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2495170580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British Isles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0.27622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315607857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United Package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British Isles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0.12556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1487484338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West Central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0.02996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1054802592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West Central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0.16532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2743461236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Latin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0.46678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4169606138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Latin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0.23416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2138050157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North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0.35682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2936086952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North America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0.06570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323812327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Nordics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0.11028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654367564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Nordics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0.37198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3960368931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Southern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0.00364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b="1" dirty="0">
                          <a:solidFill>
                            <a:srgbClr val="FF0000"/>
                          </a:solidFill>
                          <a:latin typeface="Barlow" pitchFamily="2" charset="77"/>
                        </a:rPr>
                        <a:t>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1164724862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Southern Europe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0.25942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3737688913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British Isles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Margin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Greater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0.20586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3969809592"/>
                  </a:ext>
                </a:extLst>
              </a:tr>
              <a:tr h="151006"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Federal Shipping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British Isles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Freight Cost Per Item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Less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0.20116</a:t>
                      </a:r>
                    </a:p>
                  </a:txBody>
                  <a:tcPr marL="5800" marR="5800" marT="2900" marB="29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8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rlow" pitchFamily="2" charset="77"/>
                        </a:rPr>
                        <a:t>Do not reject Null Hypothesis</a:t>
                      </a:r>
                    </a:p>
                  </a:txBody>
                  <a:tcPr marL="5800" marR="5800" marT="2900" marB="2900" anchor="ctr"/>
                </a:tc>
                <a:extLst>
                  <a:ext uri="{0D108BD9-81ED-4DB2-BD59-A6C34878D82A}">
                    <a16:rowId xmlns:a16="http://schemas.microsoft.com/office/drawing/2014/main" val="18372232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8713251"/>
      </p:ext>
    </p:extLst>
  </p:cSld>
  <p:clrMapOvr>
    <a:masterClrMapping/>
  </p:clrMapOvr>
  <p:transition>
    <p:cover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37C7FE-5B1A-9748-9F12-60CA0670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lifetime view of Northwind’s orders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0A668-5F4B-F148-B432-1FC2000B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B74C875-AC2B-694E-BAAB-BB6A7217E7C2}"/>
              </a:ext>
            </a:extLst>
          </p:cNvPr>
          <p:cNvSpPr/>
          <p:nvPr/>
        </p:nvSpPr>
        <p:spPr>
          <a:xfrm>
            <a:off x="10668000" y="86907"/>
            <a:ext cx="1446544" cy="2588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i="1" dirty="0">
                <a:latin typeface="Barlow Light" pitchFamily="2" charset="77"/>
              </a:rPr>
              <a:t>Additional Analysis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23160067-31C6-4449-972B-EF1CE48C4A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6" t="4598"/>
          <a:stretch/>
        </p:blipFill>
        <p:spPr bwMode="auto">
          <a:xfrm>
            <a:off x="1786629" y="973710"/>
            <a:ext cx="10132844" cy="562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ular Callout 7">
            <a:extLst>
              <a:ext uri="{FF2B5EF4-FFF2-40B4-BE49-F238E27FC236}">
                <a16:creationId xmlns:a16="http://schemas.microsoft.com/office/drawing/2014/main" id="{8FD936F7-BE5F-124A-9231-2AFF1FB3C045}"/>
              </a:ext>
            </a:extLst>
          </p:cNvPr>
          <p:cNvSpPr/>
          <p:nvPr/>
        </p:nvSpPr>
        <p:spPr>
          <a:xfrm>
            <a:off x="1786629" y="974121"/>
            <a:ext cx="2306320" cy="1295742"/>
          </a:xfrm>
          <a:prstGeom prst="wedgeRectCallout">
            <a:avLst>
              <a:gd name="adj1" fmla="val 36149"/>
              <a:gd name="adj2" fmla="val 76300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0" rIns="72000" bIns="0" rtlCol="0" anchor="ctr">
            <a:noAutofit/>
          </a:bodyPr>
          <a:lstStyle/>
          <a:p>
            <a:pPr algn="ctr"/>
            <a:r>
              <a:rPr lang="en-GB" sz="1200" dirty="0">
                <a:solidFill>
                  <a:schemeClr val="accent2"/>
                </a:solidFill>
                <a:latin typeface="Barlow" pitchFamily="2" charset="77"/>
              </a:rPr>
              <a:t>Each horizontal line represents the time line of one customer, and each circle represents an individual order that they have made. Circle size represents the value of that order.</a:t>
            </a:r>
            <a:r>
              <a:rPr lang="en-GB" sz="1200" dirty="0">
                <a:latin typeface="Barlow" pitchFamily="2" charset="77"/>
              </a:rPr>
              <a:t> </a:t>
            </a:r>
          </a:p>
        </p:txBody>
      </p:sp>
      <p:pic>
        <p:nvPicPr>
          <p:cNvPr id="12" name="Picture 6">
            <a:extLst>
              <a:ext uri="{FF2B5EF4-FFF2-40B4-BE49-F238E27FC236}">
                <a16:creationId xmlns:a16="http://schemas.microsoft.com/office/drawing/2014/main" id="{16CF57C9-CD0C-C241-909E-4D461F08D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8" t="4322" r="83094" b="88074"/>
          <a:stretch/>
        </p:blipFill>
        <p:spPr bwMode="auto">
          <a:xfrm>
            <a:off x="1786629" y="2611516"/>
            <a:ext cx="1543058" cy="518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C39CD7-F33D-2945-AC34-A2CE85440F9F}"/>
              </a:ext>
            </a:extLst>
          </p:cNvPr>
          <p:cNvSpPr txBox="1"/>
          <p:nvPr/>
        </p:nvSpPr>
        <p:spPr>
          <a:xfrm>
            <a:off x="4948518" y="-860612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GB" sz="1200" dirty="0">
              <a:solidFill>
                <a:schemeClr val="accent6"/>
              </a:solidFill>
              <a:latin typeface="Barlow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98849661"/>
      </p:ext>
    </p:extLst>
  </p:cSld>
  <p:clrMapOvr>
    <a:masterClrMapping/>
  </p:clrMapOvr>
  <p:transition>
    <p:cover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37C7FE-5B1A-9748-9F12-60CA0670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2D9E0-92D7-2740-90C8-BB81767A7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0A668-5F4B-F148-B432-1FC2000B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348397"/>
      </p:ext>
    </p:extLst>
  </p:cSld>
  <p:clrMapOvr>
    <a:masterClrMapping/>
  </p:clrMapOvr>
  <p:transition>
    <p:cover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37C7FE-5B1A-9748-9F12-60CA0670C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2D9E0-92D7-2740-90C8-BB81767A7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E0A668-5F4B-F148-B432-1FC2000B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941222"/>
      </p:ext>
    </p:extLst>
  </p:cSld>
  <p:clrMapOvr>
    <a:masterClrMapping/>
  </p:clrMapOvr>
  <p:transition>
    <p:cover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E5C011F-BDA1-BE47-B6D9-842C8ED68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latin typeface="Barlow ExtraLight" pitchFamily="2" charset="77"/>
              </a:rPr>
              <a:t>Executive summary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D33359-0CB1-3144-949B-130FBEA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2" descr="https://images.japancentre.com/photos/pics/28/original/07.jpg?1508145537">
            <a:extLst>
              <a:ext uri="{FF2B5EF4-FFF2-40B4-BE49-F238E27FC236}">
                <a16:creationId xmlns:a16="http://schemas.microsoft.com/office/drawing/2014/main" id="{40BFF4B6-29D7-3D49-9DC9-F00CE38D4A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6003"/>
                    </a14:imgEffect>
                    <a14:imgEffect>
                      <a14:saturation sat="114000"/>
                    </a14:imgEffect>
                    <a14:imgEffect>
                      <a14:brightnessContrast brigh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714" r="6539"/>
          <a:stretch/>
        </p:blipFill>
        <p:spPr bwMode="auto">
          <a:xfrm>
            <a:off x="7280223" y="0"/>
            <a:ext cx="491177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013C79-AB8E-B345-94A1-1B27155F2E16}"/>
              </a:ext>
            </a:extLst>
          </p:cNvPr>
          <p:cNvSpPr/>
          <p:nvPr/>
        </p:nvSpPr>
        <p:spPr>
          <a:xfrm>
            <a:off x="6631618" y="0"/>
            <a:ext cx="4850847" cy="6858000"/>
          </a:xfrm>
          <a:prstGeom prst="rect">
            <a:avLst/>
          </a:prstGeom>
          <a:gradFill>
            <a:gsLst>
              <a:gs pos="38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46ACE4-366F-454B-95DF-36A5D47A4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5086" y="1039660"/>
            <a:ext cx="5171640" cy="553869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The business case</a:t>
            </a:r>
          </a:p>
          <a:p>
            <a:r>
              <a:rPr lang="en-US" dirty="0">
                <a:solidFill>
                  <a:schemeClr val="accent6"/>
                </a:solidFill>
              </a:rPr>
              <a:t>Effects of discounting</a:t>
            </a:r>
          </a:p>
          <a:p>
            <a:r>
              <a:rPr lang="en-US" dirty="0">
                <a:solidFill>
                  <a:schemeClr val="accent6"/>
                </a:solidFill>
              </a:rPr>
              <a:t>Hypothesis 2</a:t>
            </a:r>
          </a:p>
          <a:p>
            <a:r>
              <a:rPr lang="en-US" dirty="0"/>
              <a:t>Hypothesis 3</a:t>
            </a:r>
          </a:p>
          <a:p>
            <a:r>
              <a:rPr lang="en-US" dirty="0"/>
              <a:t>Cost of shipping firms</a:t>
            </a:r>
            <a:endParaRPr lang="en-US" dirty="0">
              <a:solidFill>
                <a:schemeClr val="accent6"/>
              </a:solidFill>
            </a:endParaRPr>
          </a:p>
          <a:p>
            <a:r>
              <a:rPr lang="en-US" dirty="0">
                <a:solidFill>
                  <a:schemeClr val="accent6"/>
                </a:solidFill>
              </a:rPr>
              <a:t>Possible next steps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b="1" i="1" dirty="0">
                <a:solidFill>
                  <a:schemeClr val="accent2"/>
                </a:solidFill>
              </a:rPr>
              <a:t>Appendix contains additional analysis</a:t>
            </a:r>
          </a:p>
        </p:txBody>
      </p:sp>
    </p:spTree>
    <p:extLst>
      <p:ext uri="{BB962C8B-B14F-4D97-AF65-F5344CB8AC3E}">
        <p14:creationId xmlns:p14="http://schemas.microsoft.com/office/powerpoint/2010/main" val="1984682563"/>
      </p:ext>
    </p:extLst>
  </p:cSld>
  <p:clrMapOvr>
    <a:masterClrMapping/>
  </p:clrMapOvr>
  <p:transition>
    <p:cover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8174E4B-BAC6-D043-9403-5F56AA604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business case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C675E08-C6DF-8944-A882-D360400EE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5087" y="1039660"/>
            <a:ext cx="4028665" cy="5379319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  <a:spcAft>
                <a:spcPts val="0"/>
              </a:spcAft>
            </a:pPr>
            <a:r>
              <a:rPr lang="en-US" sz="2400" dirty="0"/>
              <a:t>Northwind’s monthly revenues have grown quickly in the last 6 months</a:t>
            </a:r>
          </a:p>
          <a:p>
            <a:pPr>
              <a:spcBef>
                <a:spcPts val="1800"/>
              </a:spcBef>
              <a:spcAft>
                <a:spcPts val="0"/>
              </a:spcAft>
            </a:pPr>
            <a:r>
              <a:rPr lang="en-US" sz="2400" dirty="0"/>
              <a:t>This is due to an increase in the number of customers, and geographic expansion</a:t>
            </a:r>
          </a:p>
          <a:p>
            <a:pPr>
              <a:spcBef>
                <a:spcPts val="1800"/>
              </a:spcBef>
              <a:spcAft>
                <a:spcPts val="0"/>
              </a:spcAft>
            </a:pPr>
            <a:r>
              <a:rPr lang="en-US" sz="2400" dirty="0"/>
              <a:t>However, average revenue per customer is variable, and flat on average</a:t>
            </a:r>
          </a:p>
          <a:p>
            <a:pPr>
              <a:spcBef>
                <a:spcPts val="1800"/>
              </a:spcBef>
              <a:spcAft>
                <a:spcPts val="0"/>
              </a:spcAft>
            </a:pPr>
            <a:r>
              <a:rPr lang="en-US" sz="2400" dirty="0"/>
              <a:t>Northwind should explore all potential opportunities to improve profitability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22BC18-D6AB-0E44-B3AA-26F5D2F1E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6FEF060-EA0C-3E43-8E0C-472295F8F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0004" y="488515"/>
            <a:ext cx="5511882" cy="1803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44346EF-067F-114E-8969-AB416FBD6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0004" y="2549475"/>
            <a:ext cx="5511882" cy="1800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378DD51-646E-1443-8895-A41287330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0004" y="4607599"/>
            <a:ext cx="5511882" cy="1811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069744"/>
      </p:ext>
    </p:extLst>
  </p:cSld>
  <p:clrMapOvr>
    <a:masterClrMapping/>
  </p:clrMapOvr>
  <p:transition>
    <p:cover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5D4C5E-214E-644D-ACCD-23F81F64D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CBC829AD-1D4A-BB42-AE91-17B8AEA85493}"/>
              </a:ext>
            </a:extLst>
          </p:cNvPr>
          <p:cNvGrpSpPr/>
          <p:nvPr/>
        </p:nvGrpSpPr>
        <p:grpSpPr>
          <a:xfrm>
            <a:off x="351168" y="779488"/>
            <a:ext cx="7659974" cy="5382041"/>
            <a:chOff x="329783" y="989351"/>
            <a:chExt cx="7893181" cy="499229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D610898-B813-EF4F-A3B4-D7C65C471D66}"/>
                </a:ext>
              </a:extLst>
            </p:cNvPr>
            <p:cNvSpPr/>
            <p:nvPr/>
          </p:nvSpPr>
          <p:spPr>
            <a:xfrm>
              <a:off x="329783" y="2743983"/>
              <a:ext cx="1916864" cy="11485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b="1" i="1" dirty="0">
                  <a:latin typeface="Barlow Light" pitchFamily="2" charset="77"/>
                </a:rPr>
                <a:t>Business Profit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B6D679-B7D2-BF45-B592-53F78DBC28A1}"/>
                </a:ext>
              </a:extLst>
            </p:cNvPr>
            <p:cNvSpPr/>
            <p:nvPr/>
          </p:nvSpPr>
          <p:spPr>
            <a:xfrm>
              <a:off x="1469949" y="1420352"/>
              <a:ext cx="1420565" cy="64802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i="1" dirty="0">
                  <a:latin typeface="Barlow Light" pitchFamily="2" charset="77"/>
                </a:rPr>
                <a:t>Revenue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28EA03F-0568-4C4D-9CA5-205180258AA6}"/>
                </a:ext>
              </a:extLst>
            </p:cNvPr>
            <p:cNvSpPr/>
            <p:nvPr/>
          </p:nvSpPr>
          <p:spPr>
            <a:xfrm>
              <a:off x="1469949" y="4568131"/>
              <a:ext cx="1420565" cy="64802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b="1" i="1" dirty="0">
                  <a:latin typeface="Barlow Light" pitchFamily="2" charset="77"/>
                </a:rPr>
                <a:t>Cost</a:t>
              </a:r>
            </a:p>
          </p:txBody>
        </p:sp>
        <p:cxnSp>
          <p:nvCxnSpPr>
            <p:cNvPr id="11" name="Elbow Connector 10">
              <a:extLst>
                <a:ext uri="{FF2B5EF4-FFF2-40B4-BE49-F238E27FC236}">
                  <a16:creationId xmlns:a16="http://schemas.microsoft.com/office/drawing/2014/main" id="{7105B95E-658D-4D47-8314-D1ABD313568C}"/>
                </a:ext>
              </a:extLst>
            </p:cNvPr>
            <p:cNvCxnSpPr>
              <a:cxnSpLocks/>
              <a:stCxn id="5" idx="0"/>
              <a:endCxn id="8" idx="1"/>
            </p:cNvCxnSpPr>
            <p:nvPr/>
          </p:nvCxnSpPr>
          <p:spPr>
            <a:xfrm rot="5400000" flipH="1" flipV="1">
              <a:off x="879272" y="2153307"/>
              <a:ext cx="999620" cy="181734"/>
            </a:xfrm>
            <a:prstGeom prst="bentConnector2">
              <a:avLst/>
            </a:prstGeom>
            <a:ln w="762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Elbow Connector 12">
              <a:extLst>
                <a:ext uri="{FF2B5EF4-FFF2-40B4-BE49-F238E27FC236}">
                  <a16:creationId xmlns:a16="http://schemas.microsoft.com/office/drawing/2014/main" id="{0036412F-21DA-5242-AC93-442ED3613E1E}"/>
                </a:ext>
              </a:extLst>
            </p:cNvPr>
            <p:cNvCxnSpPr>
              <a:cxnSpLocks/>
              <a:stCxn id="5" idx="2"/>
              <a:endCxn id="9" idx="1"/>
            </p:cNvCxnSpPr>
            <p:nvPr/>
          </p:nvCxnSpPr>
          <p:spPr>
            <a:xfrm rot="16200000" flipH="1">
              <a:off x="879272" y="4301465"/>
              <a:ext cx="999620" cy="181734"/>
            </a:xfrm>
            <a:prstGeom prst="bentConnector2">
              <a:avLst/>
            </a:prstGeom>
            <a:ln w="762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DE8DAD1-8DF5-EA48-AA7B-7D1D0804FD69}"/>
                </a:ext>
              </a:extLst>
            </p:cNvPr>
            <p:cNvSpPr/>
            <p:nvPr/>
          </p:nvSpPr>
          <p:spPr>
            <a:xfrm>
              <a:off x="3466044" y="989351"/>
              <a:ext cx="2080626" cy="8152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i="1" dirty="0">
                  <a:latin typeface="Barlow Light" pitchFamily="2" charset="77"/>
                </a:rPr>
                <a:t>Customer base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80B9EE2-047E-FF49-9BC9-D1BDDD874ED3}"/>
                </a:ext>
              </a:extLst>
            </p:cNvPr>
            <p:cNvSpPr/>
            <p:nvPr/>
          </p:nvSpPr>
          <p:spPr>
            <a:xfrm>
              <a:off x="3466044" y="2169430"/>
              <a:ext cx="2080626" cy="8152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i="1" dirty="0">
                  <a:latin typeface="Barlow Light" pitchFamily="2" charset="77"/>
                </a:rPr>
                <a:t>Revenue per customer</a:t>
              </a:r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CD43718A-575A-D24E-8E11-30B24F5803C8}"/>
                </a:ext>
              </a:extLst>
            </p:cNvPr>
            <p:cNvCxnSpPr>
              <a:cxnSpLocks/>
              <a:stCxn id="22" idx="1"/>
              <a:endCxn id="8" idx="3"/>
            </p:cNvCxnSpPr>
            <p:nvPr/>
          </p:nvCxnSpPr>
          <p:spPr>
            <a:xfrm rot="10800000" flipV="1">
              <a:off x="2890515" y="1396978"/>
              <a:ext cx="575530" cy="347386"/>
            </a:xfrm>
            <a:prstGeom prst="bentConnector3">
              <a:avLst>
                <a:gd name="adj1" fmla="val 50000"/>
              </a:avLst>
            </a:prstGeom>
            <a:ln w="762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26">
              <a:extLst>
                <a:ext uri="{FF2B5EF4-FFF2-40B4-BE49-F238E27FC236}">
                  <a16:creationId xmlns:a16="http://schemas.microsoft.com/office/drawing/2014/main" id="{A84C8F4D-87C9-394A-BE3D-4D919CA20764}"/>
                </a:ext>
              </a:extLst>
            </p:cNvPr>
            <p:cNvCxnSpPr>
              <a:cxnSpLocks/>
              <a:stCxn id="23" idx="1"/>
              <a:endCxn id="8" idx="3"/>
            </p:cNvCxnSpPr>
            <p:nvPr/>
          </p:nvCxnSpPr>
          <p:spPr>
            <a:xfrm rot="10800000">
              <a:off x="2890515" y="1744364"/>
              <a:ext cx="575530" cy="832693"/>
            </a:xfrm>
            <a:prstGeom prst="bentConnector3">
              <a:avLst>
                <a:gd name="adj1" fmla="val 50000"/>
              </a:avLst>
            </a:prstGeom>
            <a:ln w="762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142F59E-AA52-5445-AA1A-DDC3919CDC17}"/>
                </a:ext>
              </a:extLst>
            </p:cNvPr>
            <p:cNvSpPr/>
            <p:nvPr/>
          </p:nvSpPr>
          <p:spPr>
            <a:xfrm>
              <a:off x="6122198" y="1571454"/>
              <a:ext cx="2100766" cy="8152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i="1" dirty="0">
                  <a:latin typeface="Barlow Light" pitchFamily="2" charset="77"/>
                </a:rPr>
                <a:t>Revenue per order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B4E819-224F-E944-9151-0363F9E06CDA}"/>
                </a:ext>
              </a:extLst>
            </p:cNvPr>
            <p:cNvSpPr/>
            <p:nvPr/>
          </p:nvSpPr>
          <p:spPr>
            <a:xfrm>
              <a:off x="6122198" y="2553965"/>
              <a:ext cx="2100766" cy="8152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i="1" dirty="0">
                  <a:latin typeface="Barlow Light" pitchFamily="2" charset="77"/>
                </a:rPr>
                <a:t>Orders per customer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2D7CE46-DDC5-EA4E-B0F0-EF551A9183E9}"/>
                </a:ext>
              </a:extLst>
            </p:cNvPr>
            <p:cNvSpPr/>
            <p:nvPr/>
          </p:nvSpPr>
          <p:spPr>
            <a:xfrm>
              <a:off x="3466044" y="3826658"/>
              <a:ext cx="2080626" cy="8152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i="1" dirty="0">
                  <a:latin typeface="Barlow Light" pitchFamily="2" charset="77"/>
                </a:rPr>
                <a:t>Product costs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7AC10C2-BFB7-CC49-A649-D369C8FA1921}"/>
                </a:ext>
              </a:extLst>
            </p:cNvPr>
            <p:cNvSpPr/>
            <p:nvPr/>
          </p:nvSpPr>
          <p:spPr>
            <a:xfrm>
              <a:off x="3466044" y="5006737"/>
              <a:ext cx="2080626" cy="8152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i="1" dirty="0">
                  <a:latin typeface="Barlow Light" pitchFamily="2" charset="77"/>
                </a:rPr>
                <a:t>Staff costs</a:t>
              </a:r>
            </a:p>
          </p:txBody>
        </p:sp>
        <p:cxnSp>
          <p:nvCxnSpPr>
            <p:cNvPr id="35" name="Elbow Connector 34">
              <a:extLst>
                <a:ext uri="{FF2B5EF4-FFF2-40B4-BE49-F238E27FC236}">
                  <a16:creationId xmlns:a16="http://schemas.microsoft.com/office/drawing/2014/main" id="{432E2224-0DDC-5B4F-8F6A-FBF938FBC39B}"/>
                </a:ext>
              </a:extLst>
            </p:cNvPr>
            <p:cNvCxnSpPr>
              <a:cxnSpLocks/>
              <a:stCxn id="33" idx="1"/>
              <a:endCxn id="9" idx="3"/>
            </p:cNvCxnSpPr>
            <p:nvPr/>
          </p:nvCxnSpPr>
          <p:spPr>
            <a:xfrm rot="10800000" flipV="1">
              <a:off x="2890515" y="4234284"/>
              <a:ext cx="575530" cy="657858"/>
            </a:xfrm>
            <a:prstGeom prst="bentConnector3">
              <a:avLst>
                <a:gd name="adj1" fmla="val 50000"/>
              </a:avLst>
            </a:prstGeom>
            <a:ln w="762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Elbow Connector 35">
              <a:extLst>
                <a:ext uri="{FF2B5EF4-FFF2-40B4-BE49-F238E27FC236}">
                  <a16:creationId xmlns:a16="http://schemas.microsoft.com/office/drawing/2014/main" id="{B62913B1-8D11-3248-9BD4-3FF3EDF32AC4}"/>
                </a:ext>
              </a:extLst>
            </p:cNvPr>
            <p:cNvCxnSpPr>
              <a:cxnSpLocks/>
              <a:stCxn id="34" idx="1"/>
              <a:endCxn id="9" idx="3"/>
            </p:cNvCxnSpPr>
            <p:nvPr/>
          </p:nvCxnSpPr>
          <p:spPr>
            <a:xfrm rot="10800000">
              <a:off x="2890515" y="4892144"/>
              <a:ext cx="575530" cy="522221"/>
            </a:xfrm>
            <a:prstGeom prst="bentConnector3">
              <a:avLst>
                <a:gd name="adj1" fmla="val 50000"/>
              </a:avLst>
            </a:prstGeom>
            <a:ln w="762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38">
              <a:extLst>
                <a:ext uri="{FF2B5EF4-FFF2-40B4-BE49-F238E27FC236}">
                  <a16:creationId xmlns:a16="http://schemas.microsoft.com/office/drawing/2014/main" id="{276A217F-8493-8743-851D-75F059FCB598}"/>
                </a:ext>
              </a:extLst>
            </p:cNvPr>
            <p:cNvCxnSpPr>
              <a:cxnSpLocks/>
              <a:stCxn id="31" idx="1"/>
              <a:endCxn id="23" idx="3"/>
            </p:cNvCxnSpPr>
            <p:nvPr/>
          </p:nvCxnSpPr>
          <p:spPr>
            <a:xfrm rot="10800000" flipV="1">
              <a:off x="5546670" y="1979081"/>
              <a:ext cx="575529" cy="597976"/>
            </a:xfrm>
            <a:prstGeom prst="bentConnector3">
              <a:avLst>
                <a:gd name="adj1" fmla="val 50000"/>
              </a:avLst>
            </a:prstGeom>
            <a:ln w="762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Elbow Connector 41">
              <a:extLst>
                <a:ext uri="{FF2B5EF4-FFF2-40B4-BE49-F238E27FC236}">
                  <a16:creationId xmlns:a16="http://schemas.microsoft.com/office/drawing/2014/main" id="{8A266FC0-A19F-9042-A4BD-16E7787256F3}"/>
                </a:ext>
              </a:extLst>
            </p:cNvPr>
            <p:cNvCxnSpPr>
              <a:cxnSpLocks/>
              <a:stCxn id="32" idx="1"/>
              <a:endCxn id="23" idx="3"/>
            </p:cNvCxnSpPr>
            <p:nvPr/>
          </p:nvCxnSpPr>
          <p:spPr>
            <a:xfrm rot="10800000">
              <a:off x="5546670" y="2577057"/>
              <a:ext cx="575529" cy="384535"/>
            </a:xfrm>
            <a:prstGeom prst="bentConnector3">
              <a:avLst>
                <a:gd name="adj1" fmla="val 50000"/>
              </a:avLst>
            </a:prstGeom>
            <a:ln w="762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9CF284F-F26E-CE45-875F-DF94139F57F1}"/>
                </a:ext>
              </a:extLst>
            </p:cNvPr>
            <p:cNvSpPr/>
            <p:nvPr/>
          </p:nvSpPr>
          <p:spPr>
            <a:xfrm>
              <a:off x="6122198" y="4169303"/>
              <a:ext cx="2100766" cy="8152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i="1" dirty="0">
                  <a:latin typeface="Barlow Light" pitchFamily="2" charset="77"/>
                </a:rPr>
                <a:t>Unit cost of goods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16F6746-EB6A-A448-A272-07D47111C0A6}"/>
                </a:ext>
              </a:extLst>
            </p:cNvPr>
            <p:cNvSpPr/>
            <p:nvPr/>
          </p:nvSpPr>
          <p:spPr>
            <a:xfrm>
              <a:off x="6122198" y="5166395"/>
              <a:ext cx="2100766" cy="81525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i="1" dirty="0">
                  <a:latin typeface="Barlow Light" pitchFamily="2" charset="77"/>
                </a:rPr>
                <a:t>Shipping costs</a:t>
              </a:r>
            </a:p>
          </p:txBody>
        </p:sp>
        <p:cxnSp>
          <p:nvCxnSpPr>
            <p:cNvPr id="67" name="Elbow Connector 66">
              <a:extLst>
                <a:ext uri="{FF2B5EF4-FFF2-40B4-BE49-F238E27FC236}">
                  <a16:creationId xmlns:a16="http://schemas.microsoft.com/office/drawing/2014/main" id="{122ECC8A-5054-634C-9B3D-0E43F1AC4921}"/>
                </a:ext>
              </a:extLst>
            </p:cNvPr>
            <p:cNvCxnSpPr>
              <a:cxnSpLocks/>
              <a:stCxn id="65" idx="1"/>
              <a:endCxn id="33" idx="3"/>
            </p:cNvCxnSpPr>
            <p:nvPr/>
          </p:nvCxnSpPr>
          <p:spPr>
            <a:xfrm rot="10800000">
              <a:off x="5546670" y="4234285"/>
              <a:ext cx="575529" cy="342646"/>
            </a:xfrm>
            <a:prstGeom prst="bentConnector3">
              <a:avLst>
                <a:gd name="adj1" fmla="val 50000"/>
              </a:avLst>
            </a:prstGeom>
            <a:ln w="762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Elbow Connector 67">
              <a:extLst>
                <a:ext uri="{FF2B5EF4-FFF2-40B4-BE49-F238E27FC236}">
                  <a16:creationId xmlns:a16="http://schemas.microsoft.com/office/drawing/2014/main" id="{EDBDA04F-B85D-D048-B0EB-6918719A93FE}"/>
                </a:ext>
              </a:extLst>
            </p:cNvPr>
            <p:cNvCxnSpPr>
              <a:cxnSpLocks/>
              <a:stCxn id="66" idx="1"/>
              <a:endCxn id="33" idx="3"/>
            </p:cNvCxnSpPr>
            <p:nvPr/>
          </p:nvCxnSpPr>
          <p:spPr>
            <a:xfrm rot="10800000">
              <a:off x="5546670" y="4234286"/>
              <a:ext cx="575529" cy="1339737"/>
            </a:xfrm>
            <a:prstGeom prst="bentConnector3">
              <a:avLst>
                <a:gd name="adj1" fmla="val 50000"/>
              </a:avLst>
            </a:prstGeom>
            <a:ln w="762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Oval 94">
            <a:extLst>
              <a:ext uri="{FF2B5EF4-FFF2-40B4-BE49-F238E27FC236}">
                <a16:creationId xmlns:a16="http://schemas.microsoft.com/office/drawing/2014/main" id="{1A7E7714-91B8-3349-A4DA-78D8A5E50DF9}"/>
              </a:ext>
            </a:extLst>
          </p:cNvPr>
          <p:cNvSpPr/>
          <p:nvPr/>
        </p:nvSpPr>
        <p:spPr>
          <a:xfrm>
            <a:off x="5883078" y="1311763"/>
            <a:ext cx="374182" cy="374182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2400" i="1" dirty="0">
                <a:solidFill>
                  <a:schemeClr val="accent2"/>
                </a:solidFill>
                <a:latin typeface="Barlow Medium" pitchFamily="2" charset="77"/>
              </a:rPr>
              <a:t>2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AAD013B9-78A1-BC43-A20A-C912EABA84E2}"/>
              </a:ext>
            </a:extLst>
          </p:cNvPr>
          <p:cNvSpPr/>
          <p:nvPr/>
        </p:nvSpPr>
        <p:spPr>
          <a:xfrm>
            <a:off x="5883078" y="5202028"/>
            <a:ext cx="374182" cy="374182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2400" i="1" dirty="0">
                <a:solidFill>
                  <a:schemeClr val="accent2"/>
                </a:solidFill>
                <a:latin typeface="Barlow Medium" pitchFamily="2" charset="77"/>
              </a:rPr>
              <a:t>4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772A00DA-293B-4E44-B342-1F7A8EBF914C}"/>
              </a:ext>
            </a:extLst>
          </p:cNvPr>
          <p:cNvSpPr/>
          <p:nvPr/>
        </p:nvSpPr>
        <p:spPr>
          <a:xfrm>
            <a:off x="8514413" y="288099"/>
            <a:ext cx="3307473" cy="6130880"/>
          </a:xfrm>
          <a:prstGeom prst="rect">
            <a:avLst/>
          </a:prstGeom>
          <a:solidFill>
            <a:schemeClr val="bg1"/>
          </a:solidFill>
          <a:ln w="762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accent6"/>
                </a:solidFill>
                <a:latin typeface="Barlow Light" pitchFamily="2" charset="77"/>
              </a:rPr>
              <a:t>Are some regions more profitable than others?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accent6"/>
                </a:solidFill>
                <a:latin typeface="Barlow Light" pitchFamily="2" charset="77"/>
              </a:rPr>
              <a:t>Does discount amount have an effect on the quantity of a product in an order?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accent6"/>
                </a:solidFill>
                <a:latin typeface="Barlow Light" pitchFamily="2" charset="77"/>
              </a:rPr>
              <a:t>Do customers that order less frequently make bigger orders?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accent6"/>
                </a:solidFill>
                <a:latin typeface="Barlow Light" pitchFamily="2" charset="77"/>
              </a:rPr>
              <a:t>Are any of the shipping firms notably cheaper than the others?</a:t>
            </a:r>
          </a:p>
          <a:p>
            <a:pPr algn="ctr"/>
            <a:endParaRPr lang="en-GB" i="1" dirty="0">
              <a:latin typeface="Barlow Light" pitchFamily="2" charset="77"/>
            </a:endParaRP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AFA48DC8-DE28-FD48-8B2E-D3588F21EDB6}"/>
              </a:ext>
            </a:extLst>
          </p:cNvPr>
          <p:cNvSpPr/>
          <p:nvPr/>
        </p:nvSpPr>
        <p:spPr>
          <a:xfrm>
            <a:off x="3282004" y="670102"/>
            <a:ext cx="374182" cy="374182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2400" i="1" dirty="0">
                <a:solidFill>
                  <a:schemeClr val="accent2"/>
                </a:solidFill>
                <a:latin typeface="Barlow Medium" pitchFamily="2" charset="77"/>
              </a:rPr>
              <a:t>1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E1FA0C67-1FF7-E640-90AF-EE78555137F6}"/>
              </a:ext>
            </a:extLst>
          </p:cNvPr>
          <p:cNvSpPr/>
          <p:nvPr/>
        </p:nvSpPr>
        <p:spPr>
          <a:xfrm>
            <a:off x="5883078" y="2421093"/>
            <a:ext cx="374182" cy="374182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2400" i="1" dirty="0">
                <a:solidFill>
                  <a:schemeClr val="accent2"/>
                </a:solidFill>
                <a:latin typeface="Barlow Medium" pitchFamily="2" charset="77"/>
              </a:rPr>
              <a:t>3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392F6BA-3701-294C-A8D6-93DF6E2B6D17}"/>
              </a:ext>
            </a:extLst>
          </p:cNvPr>
          <p:cNvSpPr txBox="1"/>
          <p:nvPr/>
        </p:nvSpPr>
        <p:spPr>
          <a:xfrm>
            <a:off x="12539207" y="2743200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GB" sz="1200" dirty="0">
              <a:solidFill>
                <a:schemeClr val="accent6"/>
              </a:solidFill>
              <a:latin typeface="Barlow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31842322"/>
      </p:ext>
    </p:extLst>
  </p:cSld>
  <p:clrMapOvr>
    <a:masterClrMapping/>
  </p:clrMapOvr>
  <p:transition>
    <p:cover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C0C88-D161-CB49-BC43-85DA39AD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Hypothesis 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3B89EF-F737-0E4B-964C-66106253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25501"/>
      </p:ext>
    </p:extLst>
  </p:cSld>
  <p:clrMapOvr>
    <a:masterClrMapping/>
  </p:clrMapOvr>
  <p:transition>
    <p:cover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C0C88-D161-CB49-BC43-85DA39AD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effect of discounting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3B89EF-F737-0E4B-964C-66106253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C218D46-4D46-D647-ABD0-524F1A8068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978668"/>
              </p:ext>
            </p:extLst>
          </p:nvPr>
        </p:nvGraphicFramePr>
        <p:xfrm>
          <a:off x="2003850" y="1700298"/>
          <a:ext cx="1795066" cy="2671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7533">
                  <a:extLst>
                    <a:ext uri="{9D8B030D-6E8A-4147-A177-3AD203B41FA5}">
                      <a16:colId xmlns:a16="http://schemas.microsoft.com/office/drawing/2014/main" val="860194634"/>
                    </a:ext>
                  </a:extLst>
                </a:gridCol>
                <a:gridCol w="897533">
                  <a:extLst>
                    <a:ext uri="{9D8B030D-6E8A-4147-A177-3AD203B41FA5}">
                      <a16:colId xmlns:a16="http://schemas.microsoft.com/office/drawing/2014/main" val="1245294317"/>
                    </a:ext>
                  </a:extLst>
                </a:gridCol>
              </a:tblGrid>
              <a:tr h="3591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b="0" i="0" dirty="0">
                          <a:latin typeface="Barlow" pitchFamily="2" charset="77"/>
                        </a:rPr>
                        <a:t>Discount rate</a:t>
                      </a:r>
                    </a:p>
                  </a:txBody>
                  <a:tcPr marL="89785" marR="89785" marT="44893" marB="448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latin typeface="Barlow" pitchFamily="2" charset="77"/>
                        </a:rPr>
                        <a:t>Times offered</a:t>
                      </a:r>
                    </a:p>
                  </a:txBody>
                  <a:tcPr marL="89785" marR="89785" marT="44893" marB="44893" anchor="ctr"/>
                </a:tc>
                <a:extLst>
                  <a:ext uri="{0D108BD9-81ED-4DB2-BD59-A6C34878D82A}">
                    <a16:rowId xmlns:a16="http://schemas.microsoft.com/office/drawing/2014/main" val="3807735598"/>
                  </a:ext>
                </a:extLst>
              </a:tr>
              <a:tr h="359141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0%</a:t>
                      </a:r>
                    </a:p>
                  </a:txBody>
                  <a:tcPr marL="89785" marR="89785" marT="44893" marB="448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1317</a:t>
                      </a:r>
                    </a:p>
                  </a:txBody>
                  <a:tcPr marL="89785" marR="89785" marT="44893" marB="44893" anchor="ctr"/>
                </a:tc>
                <a:extLst>
                  <a:ext uri="{0D108BD9-81ED-4DB2-BD59-A6C34878D82A}">
                    <a16:rowId xmlns:a16="http://schemas.microsoft.com/office/drawing/2014/main" val="1170370147"/>
                  </a:ext>
                </a:extLst>
              </a:tr>
              <a:tr h="359141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1-5%</a:t>
                      </a:r>
                    </a:p>
                  </a:txBody>
                  <a:tcPr marL="89785" marR="89785" marT="44893" marB="448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192</a:t>
                      </a:r>
                    </a:p>
                  </a:txBody>
                  <a:tcPr marL="89785" marR="89785" marT="44893" marB="44893" anchor="ctr"/>
                </a:tc>
                <a:extLst>
                  <a:ext uri="{0D108BD9-81ED-4DB2-BD59-A6C34878D82A}">
                    <a16:rowId xmlns:a16="http://schemas.microsoft.com/office/drawing/2014/main" val="1485309445"/>
                  </a:ext>
                </a:extLst>
              </a:tr>
              <a:tr h="359141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6-10%</a:t>
                      </a:r>
                    </a:p>
                  </a:txBody>
                  <a:tcPr marL="89785" marR="89785" marT="44893" marB="448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174</a:t>
                      </a:r>
                    </a:p>
                  </a:txBody>
                  <a:tcPr marL="89785" marR="89785" marT="44893" marB="44893" anchor="ctr"/>
                </a:tc>
                <a:extLst>
                  <a:ext uri="{0D108BD9-81ED-4DB2-BD59-A6C34878D82A}">
                    <a16:rowId xmlns:a16="http://schemas.microsoft.com/office/drawing/2014/main" val="3929792181"/>
                  </a:ext>
                </a:extLst>
              </a:tr>
              <a:tr h="359141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15%</a:t>
                      </a:r>
                    </a:p>
                  </a:txBody>
                  <a:tcPr marL="89785" marR="89785" marT="44893" marB="448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157</a:t>
                      </a:r>
                    </a:p>
                  </a:txBody>
                  <a:tcPr marL="89785" marR="89785" marT="44893" marB="44893" anchor="ctr"/>
                </a:tc>
                <a:extLst>
                  <a:ext uri="{0D108BD9-81ED-4DB2-BD59-A6C34878D82A}">
                    <a16:rowId xmlns:a16="http://schemas.microsoft.com/office/drawing/2014/main" val="3008128401"/>
                  </a:ext>
                </a:extLst>
              </a:tr>
              <a:tr h="359141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20%</a:t>
                      </a:r>
                    </a:p>
                  </a:txBody>
                  <a:tcPr marL="89785" marR="89785" marT="44893" marB="448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161</a:t>
                      </a:r>
                    </a:p>
                  </a:txBody>
                  <a:tcPr marL="89785" marR="89785" marT="44893" marB="44893" anchor="ctr"/>
                </a:tc>
                <a:extLst>
                  <a:ext uri="{0D108BD9-81ED-4DB2-BD59-A6C34878D82A}">
                    <a16:rowId xmlns:a16="http://schemas.microsoft.com/office/drawing/2014/main" val="2698019661"/>
                  </a:ext>
                </a:extLst>
              </a:tr>
              <a:tr h="359141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25%</a:t>
                      </a:r>
                    </a:p>
                  </a:txBody>
                  <a:tcPr marL="89785" marR="89785" marT="44893" marB="4489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154</a:t>
                      </a:r>
                    </a:p>
                  </a:txBody>
                  <a:tcPr marL="89785" marR="89785" marT="44893" marB="44893" anchor="ctr"/>
                </a:tc>
                <a:extLst>
                  <a:ext uri="{0D108BD9-81ED-4DB2-BD59-A6C34878D82A}">
                    <a16:rowId xmlns:a16="http://schemas.microsoft.com/office/drawing/2014/main" val="481292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0566459"/>
      </p:ext>
    </p:extLst>
  </p:cSld>
  <p:clrMapOvr>
    <a:masterClrMapping/>
  </p:clrMapOvr>
  <p:transition>
    <p:cover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C0C88-D161-CB49-BC43-85DA39AD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Hypothesis 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3B89EF-F737-0E4B-964C-66106253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548595"/>
      </p:ext>
    </p:extLst>
  </p:cSld>
  <p:clrMapOvr>
    <a:masterClrMapping/>
  </p:clrMapOvr>
  <p:transition>
    <p:cover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C0C88-D161-CB49-BC43-85DA39AD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cost of shipping firms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3B89EF-F737-0E4B-964C-66106253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C11CD33-F9EE-9947-A411-5DCE34A6992F}"/>
              </a:ext>
            </a:extLst>
          </p:cNvPr>
          <p:cNvGrpSpPr/>
          <p:nvPr/>
        </p:nvGrpSpPr>
        <p:grpSpPr>
          <a:xfrm>
            <a:off x="6219276" y="1018793"/>
            <a:ext cx="5767060" cy="4906435"/>
            <a:chOff x="1620352" y="1075266"/>
            <a:chExt cx="5767060" cy="4906435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1766F39A-A328-2C45-AA7E-90FBBC8E48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20352" y="1075266"/>
              <a:ext cx="5767060" cy="203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22CCCA02-5138-B54A-9DD9-4C2C7A13CC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20352" y="3347118"/>
              <a:ext cx="5767060" cy="203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5AFF15D-96DC-3746-B3B8-AC9DA465D20C}"/>
                </a:ext>
              </a:extLst>
            </p:cNvPr>
            <p:cNvGrpSpPr/>
            <p:nvPr/>
          </p:nvGrpSpPr>
          <p:grpSpPr>
            <a:xfrm>
              <a:off x="2381589" y="5736168"/>
              <a:ext cx="4487335" cy="245533"/>
              <a:chOff x="2582333" y="5913966"/>
              <a:chExt cx="4487335" cy="245533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BCF4D5E-6610-844D-B7A5-C0765A8DA5EF}"/>
                  </a:ext>
                </a:extLst>
              </p:cNvPr>
              <p:cNvGrpSpPr/>
              <p:nvPr/>
            </p:nvGrpSpPr>
            <p:grpSpPr>
              <a:xfrm>
                <a:off x="2582333" y="5913966"/>
                <a:ext cx="1397001" cy="245533"/>
                <a:chOff x="2582333" y="5913966"/>
                <a:chExt cx="1397001" cy="245533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97C33E21-0FF3-E04D-97BA-C5946DBD157B}"/>
                    </a:ext>
                  </a:extLst>
                </p:cNvPr>
                <p:cNvSpPr/>
                <p:nvPr/>
              </p:nvSpPr>
              <p:spPr>
                <a:xfrm>
                  <a:off x="2582333" y="5943600"/>
                  <a:ext cx="186266" cy="186266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378F33D7-6FB7-FF48-88D6-159BEC3C1E7C}"/>
                    </a:ext>
                  </a:extLst>
                </p:cNvPr>
                <p:cNvSpPr txBox="1"/>
                <p:nvPr/>
              </p:nvSpPr>
              <p:spPr>
                <a:xfrm>
                  <a:off x="2853266" y="5913966"/>
                  <a:ext cx="1126068" cy="2455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algn="l"/>
                  <a:r>
                    <a:rPr lang="en-GB" sz="1200" dirty="0">
                      <a:solidFill>
                        <a:schemeClr val="accent6"/>
                      </a:solidFill>
                      <a:latin typeface="Barlow Light" pitchFamily="2" charset="77"/>
                    </a:rPr>
                    <a:t>Speedy Express</a:t>
                  </a:r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3AF06353-3B4C-C944-922A-1F507D31107A}"/>
                  </a:ext>
                </a:extLst>
              </p:cNvPr>
              <p:cNvGrpSpPr/>
              <p:nvPr/>
            </p:nvGrpSpPr>
            <p:grpSpPr>
              <a:xfrm>
                <a:off x="4127500" y="5913966"/>
                <a:ext cx="1397001" cy="245533"/>
                <a:chOff x="4190999" y="5913966"/>
                <a:chExt cx="1397001" cy="245533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762B6B60-7741-1C47-A1A8-BA21055E6802}"/>
                    </a:ext>
                  </a:extLst>
                </p:cNvPr>
                <p:cNvSpPr/>
                <p:nvPr/>
              </p:nvSpPr>
              <p:spPr>
                <a:xfrm>
                  <a:off x="4190999" y="5943600"/>
                  <a:ext cx="186266" cy="186266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095379F5-52E2-F94A-B5B3-FACC1E665086}"/>
                    </a:ext>
                  </a:extLst>
                </p:cNvPr>
                <p:cNvSpPr txBox="1"/>
                <p:nvPr/>
              </p:nvSpPr>
              <p:spPr>
                <a:xfrm>
                  <a:off x="4461932" y="5913966"/>
                  <a:ext cx="1126068" cy="2455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algn="l"/>
                  <a:r>
                    <a:rPr lang="en-GB" sz="1200" dirty="0">
                      <a:solidFill>
                        <a:schemeClr val="accent6"/>
                      </a:solidFill>
                      <a:latin typeface="Barlow Light" pitchFamily="2" charset="77"/>
                    </a:rPr>
                    <a:t>United Package</a:t>
                  </a:r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A0B0832-1E15-F34E-9062-2D465DD15708}"/>
                  </a:ext>
                </a:extLst>
              </p:cNvPr>
              <p:cNvGrpSpPr/>
              <p:nvPr/>
            </p:nvGrpSpPr>
            <p:grpSpPr>
              <a:xfrm>
                <a:off x="5672667" y="5913966"/>
                <a:ext cx="1397001" cy="245533"/>
                <a:chOff x="5672667" y="5913966"/>
                <a:chExt cx="1397001" cy="245533"/>
              </a:xfrm>
            </p:grpSpPr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245790D5-4B05-C14D-B5AB-E06EDA6D1A6B}"/>
                    </a:ext>
                  </a:extLst>
                </p:cNvPr>
                <p:cNvSpPr/>
                <p:nvPr/>
              </p:nvSpPr>
              <p:spPr>
                <a:xfrm>
                  <a:off x="5672667" y="5943600"/>
                  <a:ext cx="186266" cy="186266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AF248ECA-7358-3540-A1CA-C4BFE642511D}"/>
                    </a:ext>
                  </a:extLst>
                </p:cNvPr>
                <p:cNvSpPr txBox="1"/>
                <p:nvPr/>
              </p:nvSpPr>
              <p:spPr>
                <a:xfrm>
                  <a:off x="5943600" y="5913966"/>
                  <a:ext cx="1126068" cy="2455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noAutofit/>
                </a:bodyPr>
                <a:lstStyle/>
                <a:p>
                  <a:pPr algn="l"/>
                  <a:r>
                    <a:rPr lang="en-GB" sz="1200" dirty="0">
                      <a:solidFill>
                        <a:schemeClr val="accent6"/>
                      </a:solidFill>
                      <a:latin typeface="Barlow Light" pitchFamily="2" charset="77"/>
                    </a:rPr>
                    <a:t>Federal Shipping</a:t>
                  </a:r>
                </a:p>
              </p:txBody>
            </p:sp>
          </p:grp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8E9685E-39D0-864D-A083-7EA0726AD277}"/>
                </a:ext>
              </a:extLst>
            </p:cNvPr>
            <p:cNvGrpSpPr/>
            <p:nvPr/>
          </p:nvGrpSpPr>
          <p:grpSpPr>
            <a:xfrm>
              <a:off x="4650100" y="4621736"/>
              <a:ext cx="396000" cy="396000"/>
              <a:chOff x="9157445" y="3347118"/>
              <a:chExt cx="396000" cy="39600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4BC8B080-A9FD-1843-81AB-785FDB921D64}"/>
                  </a:ext>
                </a:extLst>
              </p:cNvPr>
              <p:cNvSpPr/>
              <p:nvPr/>
            </p:nvSpPr>
            <p:spPr>
              <a:xfrm>
                <a:off x="9157445" y="3347118"/>
                <a:ext cx="396000" cy="396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Bent-Up Arrow 20">
                <a:extLst>
                  <a:ext uri="{FF2B5EF4-FFF2-40B4-BE49-F238E27FC236}">
                    <a16:creationId xmlns:a16="http://schemas.microsoft.com/office/drawing/2014/main" id="{401182EB-7063-8142-9340-E1871F8EA7CF}"/>
                  </a:ext>
                </a:extLst>
              </p:cNvPr>
              <p:cNvSpPr/>
              <p:nvPr/>
            </p:nvSpPr>
            <p:spPr>
              <a:xfrm rot="2692419">
                <a:off x="9289774" y="3387985"/>
                <a:ext cx="131341" cy="257904"/>
              </a:xfrm>
              <a:prstGeom prst="bentUpArrow">
                <a:avLst>
                  <a:gd name="adj1" fmla="val 44853"/>
                  <a:gd name="adj2" fmla="val 13344"/>
                  <a:gd name="adj3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9AE4D48-AF08-A642-A239-BE2C42060F6D}"/>
                </a:ext>
              </a:extLst>
            </p:cNvPr>
            <p:cNvGrpSpPr/>
            <p:nvPr/>
          </p:nvGrpSpPr>
          <p:grpSpPr>
            <a:xfrm>
              <a:off x="3778590" y="4621736"/>
              <a:ext cx="396000" cy="396000"/>
              <a:chOff x="9157445" y="3347118"/>
              <a:chExt cx="396000" cy="396000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640CC281-989D-914E-B264-745B0266769C}"/>
                  </a:ext>
                </a:extLst>
              </p:cNvPr>
              <p:cNvSpPr/>
              <p:nvPr/>
            </p:nvSpPr>
            <p:spPr>
              <a:xfrm>
                <a:off x="9157445" y="3347118"/>
                <a:ext cx="396000" cy="396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Bent-Up Arrow 33">
                <a:extLst>
                  <a:ext uri="{FF2B5EF4-FFF2-40B4-BE49-F238E27FC236}">
                    <a16:creationId xmlns:a16="http://schemas.microsoft.com/office/drawing/2014/main" id="{80DDEC6A-5474-2143-8B5F-A5FC0E58FDA3}"/>
                  </a:ext>
                </a:extLst>
              </p:cNvPr>
              <p:cNvSpPr/>
              <p:nvPr/>
            </p:nvSpPr>
            <p:spPr>
              <a:xfrm rot="2692419">
                <a:off x="9289774" y="3387985"/>
                <a:ext cx="131341" cy="257904"/>
              </a:xfrm>
              <a:prstGeom prst="bentUpArrow">
                <a:avLst>
                  <a:gd name="adj1" fmla="val 44853"/>
                  <a:gd name="adj2" fmla="val 13344"/>
                  <a:gd name="adj3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493BE4CE-38C9-F14A-AEBE-246508444F0D}"/>
                </a:ext>
              </a:extLst>
            </p:cNvPr>
            <p:cNvGrpSpPr/>
            <p:nvPr/>
          </p:nvGrpSpPr>
          <p:grpSpPr>
            <a:xfrm>
              <a:off x="6565070" y="2317264"/>
              <a:ext cx="396000" cy="396000"/>
              <a:chOff x="9157445" y="3347118"/>
              <a:chExt cx="396000" cy="396000"/>
            </a:xfrm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21C4421-CD84-1A45-8F65-BF963098F3F3}"/>
                  </a:ext>
                </a:extLst>
              </p:cNvPr>
              <p:cNvSpPr/>
              <p:nvPr/>
            </p:nvSpPr>
            <p:spPr>
              <a:xfrm>
                <a:off x="9157445" y="3347118"/>
                <a:ext cx="396000" cy="396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Bent-Up Arrow 39">
                <a:extLst>
                  <a:ext uri="{FF2B5EF4-FFF2-40B4-BE49-F238E27FC236}">
                    <a16:creationId xmlns:a16="http://schemas.microsoft.com/office/drawing/2014/main" id="{CF358502-4829-EC4A-AEC3-D7D576E698EE}"/>
                  </a:ext>
                </a:extLst>
              </p:cNvPr>
              <p:cNvSpPr/>
              <p:nvPr/>
            </p:nvSpPr>
            <p:spPr>
              <a:xfrm rot="2692419">
                <a:off x="9289774" y="3387985"/>
                <a:ext cx="131341" cy="257904"/>
              </a:xfrm>
              <a:prstGeom prst="bentUpArrow">
                <a:avLst>
                  <a:gd name="adj1" fmla="val 44853"/>
                  <a:gd name="adj2" fmla="val 13344"/>
                  <a:gd name="adj3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FD2A246-466E-874F-B1AA-DC146204E377}"/>
                </a:ext>
              </a:extLst>
            </p:cNvPr>
            <p:cNvGrpSpPr/>
            <p:nvPr/>
          </p:nvGrpSpPr>
          <p:grpSpPr>
            <a:xfrm>
              <a:off x="5909890" y="2317264"/>
              <a:ext cx="396000" cy="396000"/>
              <a:chOff x="9157445" y="3347118"/>
              <a:chExt cx="396000" cy="396000"/>
            </a:xfrm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45E19558-6E39-364D-8F35-0BB2CCE12ED1}"/>
                  </a:ext>
                </a:extLst>
              </p:cNvPr>
              <p:cNvSpPr/>
              <p:nvPr/>
            </p:nvSpPr>
            <p:spPr>
              <a:xfrm>
                <a:off x="9157445" y="3347118"/>
                <a:ext cx="396000" cy="3960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6" name="Bent-Up Arrow 45">
                <a:extLst>
                  <a:ext uri="{FF2B5EF4-FFF2-40B4-BE49-F238E27FC236}">
                    <a16:creationId xmlns:a16="http://schemas.microsoft.com/office/drawing/2014/main" id="{92DE9DE5-5DFC-6541-9893-D7984AAD6366}"/>
                  </a:ext>
                </a:extLst>
              </p:cNvPr>
              <p:cNvSpPr/>
              <p:nvPr/>
            </p:nvSpPr>
            <p:spPr>
              <a:xfrm rot="2692419">
                <a:off x="9289774" y="3387985"/>
                <a:ext cx="131341" cy="257904"/>
              </a:xfrm>
              <a:prstGeom prst="bentUpArrow">
                <a:avLst>
                  <a:gd name="adj1" fmla="val 44853"/>
                  <a:gd name="adj2" fmla="val 13344"/>
                  <a:gd name="adj3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48" name="Content Placeholder 1">
            <a:extLst>
              <a:ext uri="{FF2B5EF4-FFF2-40B4-BE49-F238E27FC236}">
                <a16:creationId xmlns:a16="http://schemas.microsoft.com/office/drawing/2014/main" id="{0AD98BA5-4883-F841-821C-1CC5102C1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5087" y="1039660"/>
            <a:ext cx="4054371" cy="5379319"/>
          </a:xfrm>
        </p:spPr>
        <p:txBody>
          <a:bodyPr>
            <a:normAutofit/>
          </a:bodyPr>
          <a:lstStyle/>
          <a:p>
            <a:pPr marL="0" indent="0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000" dirty="0"/>
              <a:t>Three shipping companies are used across regions. CB91 </a:t>
            </a:r>
            <a:r>
              <a:rPr lang="en-GB" sz="2000" dirty="0"/>
              <a:t>ran tests across</a:t>
            </a:r>
            <a:r>
              <a:rPr lang="en-US" sz="2000" dirty="0"/>
              <a:t> two cost KPIs to determine if any one company is significantly cheaper in a given region.</a:t>
            </a:r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540D0D15-8A0E-C64B-A7C2-F41074F62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anchor="b"/>
          <a:lstStyle/>
          <a:p>
            <a:r>
              <a:rPr lang="en-US" sz="1200" dirty="0"/>
              <a:t>Monte Carlo simulations (n = 50,000, alpha = 0.05) used to determine statistical significance. Further details in this document’s appendix.</a:t>
            </a: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6C65351E-93F9-794D-A5F6-E98C7EAA63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8337695"/>
              </p:ext>
            </p:extLst>
          </p:nvPr>
        </p:nvGraphicFramePr>
        <p:xfrm>
          <a:off x="1876346" y="2908990"/>
          <a:ext cx="3823876" cy="3030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1938">
                  <a:extLst>
                    <a:ext uri="{9D8B030D-6E8A-4147-A177-3AD203B41FA5}">
                      <a16:colId xmlns:a16="http://schemas.microsoft.com/office/drawing/2014/main" val="2123239354"/>
                    </a:ext>
                  </a:extLst>
                </a:gridCol>
                <a:gridCol w="1911938">
                  <a:extLst>
                    <a:ext uri="{9D8B030D-6E8A-4147-A177-3AD203B41FA5}">
                      <a16:colId xmlns:a16="http://schemas.microsoft.com/office/drawing/2014/main" val="1434858201"/>
                    </a:ext>
                  </a:extLst>
                </a:gridCol>
              </a:tblGrid>
              <a:tr h="418690">
                <a:tc>
                  <a:txBody>
                    <a:bodyPr/>
                    <a:lstStyle/>
                    <a:p>
                      <a:pPr algn="ctr"/>
                      <a:r>
                        <a:rPr lang="en-GB" b="0" i="0" dirty="0">
                          <a:latin typeface="Barlow" pitchFamily="2" charset="77"/>
                        </a:rPr>
                        <a:t>Region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i="0" dirty="0">
                          <a:latin typeface="Barlow" pitchFamily="2" charset="77"/>
                        </a:rPr>
                        <a:t>Company to Use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1811220"/>
                  </a:ext>
                </a:extLst>
              </a:tr>
              <a:tr h="435259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British Isles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Any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3143486"/>
                  </a:ext>
                </a:extLst>
              </a:tr>
              <a:tr h="435259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Latin America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Any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8416732"/>
                  </a:ext>
                </a:extLst>
              </a:tr>
              <a:tr h="435259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Nordics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Speedy Express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5847031"/>
                  </a:ext>
                </a:extLst>
              </a:tr>
              <a:tr h="435259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North America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Speedy Express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8153376"/>
                  </a:ext>
                </a:extLst>
              </a:tr>
              <a:tr h="435259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Southern Europe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Federal Shipping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2431196"/>
                  </a:ext>
                </a:extLst>
              </a:tr>
              <a:tr h="435259">
                <a:tc>
                  <a:txBody>
                    <a:bodyPr/>
                    <a:lstStyle/>
                    <a:p>
                      <a:pPr algn="ctr"/>
                      <a:r>
                        <a:rPr lang="en-GB" sz="1400" b="0" i="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Medium" pitchFamily="2" charset="77"/>
                        </a:rPr>
                        <a:t>West / Central Europe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Barlow Light" pitchFamily="2" charset="77"/>
                        </a:rPr>
                        <a:t>United Package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6430841"/>
                  </a:ext>
                </a:extLst>
              </a:tr>
            </a:tbl>
          </a:graphicData>
        </a:graphic>
      </p:graphicFrame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09B662F-1998-CC40-9800-CE83D8157599}"/>
              </a:ext>
            </a:extLst>
          </p:cNvPr>
          <p:cNvCxnSpPr>
            <a:cxnSpLocks/>
          </p:cNvCxnSpPr>
          <p:nvPr/>
        </p:nvCxnSpPr>
        <p:spPr>
          <a:xfrm>
            <a:off x="6017624" y="1083366"/>
            <a:ext cx="0" cy="48746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870448"/>
      </p:ext>
    </p:extLst>
  </p:cSld>
  <p:clrMapOvr>
    <a:masterClrMapping/>
  </p:clrMapOvr>
  <p:transition>
    <p:cover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images.japancentre.com/photos/pics/21/original/02.jpg?1508145406">
            <a:extLst>
              <a:ext uri="{FF2B5EF4-FFF2-40B4-BE49-F238E27FC236}">
                <a16:creationId xmlns:a16="http://schemas.microsoft.com/office/drawing/2014/main" id="{8476797B-004F-D148-844B-5A607A7FB6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18" r="8424"/>
          <a:stretch/>
        </p:blipFill>
        <p:spPr bwMode="auto">
          <a:xfrm>
            <a:off x="8544392" y="16358"/>
            <a:ext cx="364760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562D40E-3B72-F248-9E88-76F1D1878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next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F90C8-EE4C-3646-8E96-ED9E746E1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172A1-F9DC-4C46-BE7C-DD506D7316E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A11E62-65F7-E448-9605-6CA6AFE77E91}"/>
              </a:ext>
            </a:extLst>
          </p:cNvPr>
          <p:cNvSpPr/>
          <p:nvPr/>
        </p:nvSpPr>
        <p:spPr>
          <a:xfrm>
            <a:off x="7914928" y="0"/>
            <a:ext cx="3297901" cy="6874358"/>
          </a:xfrm>
          <a:prstGeom prst="rect">
            <a:avLst/>
          </a:prstGeom>
          <a:gradFill>
            <a:gsLst>
              <a:gs pos="31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4180CC-B588-D54C-9813-1B6DB4709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5086" y="1039660"/>
            <a:ext cx="6516113" cy="513730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There are further hypotheses we could test to drive revenue and reduce cost:</a:t>
            </a:r>
          </a:p>
          <a:p>
            <a:pPr lvl="1"/>
            <a:r>
              <a:rPr lang="en-US" dirty="0"/>
              <a:t>TBC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18B57F-F4C0-944A-88F5-5C8F052A86CB}"/>
              </a:ext>
            </a:extLst>
          </p:cNvPr>
          <p:cNvSpPr txBox="1"/>
          <p:nvPr/>
        </p:nvSpPr>
        <p:spPr>
          <a:xfrm>
            <a:off x="13540902" y="272374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GB" sz="1200" dirty="0">
              <a:solidFill>
                <a:schemeClr val="accent6"/>
              </a:solidFill>
              <a:latin typeface="Barlow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74646950"/>
      </p:ext>
    </p:extLst>
  </p:cSld>
  <p:clrMapOvr>
    <a:masterClrMapping/>
  </p:clrMapOvr>
  <p:transition>
    <p:cover dir="u"/>
  </p:transition>
</p:sld>
</file>

<file path=ppt/theme/theme1.xml><?xml version="1.0" encoding="utf-8"?>
<a:theme xmlns:a="http://schemas.openxmlformats.org/drawingml/2006/main" name="Office Theme">
  <a:themeElements>
    <a:clrScheme name="CalBal91 1">
      <a:dk1>
        <a:srgbClr val="000000"/>
      </a:dk1>
      <a:lt1>
        <a:srgbClr val="FFFFFF"/>
      </a:lt1>
      <a:dk2>
        <a:srgbClr val="F5B14C"/>
      </a:dk2>
      <a:lt2>
        <a:srgbClr val="E7E6E6"/>
      </a:lt2>
      <a:accent1>
        <a:srgbClr val="2CBDFE"/>
      </a:accent1>
      <a:accent2>
        <a:srgbClr val="47DBCD"/>
      </a:accent2>
      <a:accent3>
        <a:srgbClr val="F3A0F2"/>
      </a:accent3>
      <a:accent4>
        <a:srgbClr val="9D2EC5"/>
      </a:accent4>
      <a:accent5>
        <a:srgbClr val="661D98"/>
      </a:accent5>
      <a:accent6>
        <a:srgbClr val="888888"/>
      </a:accent6>
      <a:hlink>
        <a:srgbClr val="F5B14C"/>
      </a:hlink>
      <a:folHlink>
        <a:srgbClr val="6C410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Autofit/>
      </a:bodyPr>
      <a:lstStyle>
        <a:defPPr algn="l">
          <a:defRPr sz="1200" dirty="0" smtClean="0">
            <a:solidFill>
              <a:schemeClr val="accent6"/>
            </a:solidFill>
            <a:latin typeface="Barlow Light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87DC9724-6F8D-1048-A8E1-77F5437EDD1C}">
  <we:reference id="wa104381063" version="1.0.0.1" store="en-US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30E3B478-76CF-9D49-A098-470625E813B3}">
  <we:reference id="wa104380506" version="1.3.0.0" store="en-US" storeType="OMEX"/>
  <we:alternateReferences>
    <we:reference id="wa104380506" version="1.3.0.0" store="WA10438050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5993</TotalTime>
  <Words>986</Words>
  <Application>Microsoft Macintosh PowerPoint</Application>
  <PresentationFormat>Widescreen</PresentationFormat>
  <Paragraphs>329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Barlow</vt:lpstr>
      <vt:lpstr>Barlow ExtraLight</vt:lpstr>
      <vt:lpstr>Barlow Light</vt:lpstr>
      <vt:lpstr>Barlow Medium</vt:lpstr>
      <vt:lpstr>Barlow SemiBold</vt:lpstr>
      <vt:lpstr>Calibri</vt:lpstr>
      <vt:lpstr>Franklin Gothic Book</vt:lpstr>
      <vt:lpstr>System Font Regular</vt:lpstr>
      <vt:lpstr>Office Theme</vt:lpstr>
      <vt:lpstr>Section 3 Project</vt:lpstr>
      <vt:lpstr>Executive summary</vt:lpstr>
      <vt:lpstr>The business case</vt:lpstr>
      <vt:lpstr>PowerPoint Presentation</vt:lpstr>
      <vt:lpstr>Hypothesis 1</vt:lpstr>
      <vt:lpstr>The effect of discounting</vt:lpstr>
      <vt:lpstr>Hypothesis 3</vt:lpstr>
      <vt:lpstr>The cost of shipping firms</vt:lpstr>
      <vt:lpstr>Possible next steps</vt:lpstr>
      <vt:lpstr>Thank you for your time</vt:lpstr>
      <vt:lpstr>A note on hypothesis testing</vt:lpstr>
      <vt:lpstr>A note on Monte Carlo simulations</vt:lpstr>
      <vt:lpstr>PowerPoint Presentation</vt:lpstr>
      <vt:lpstr>PowerPoint Presentation</vt:lpstr>
      <vt:lpstr>PowerPoint Presentation</vt:lpstr>
      <vt:lpstr>The cost of shipping firms – in more detail</vt:lpstr>
      <vt:lpstr>A lifetime view of Northwind’s orders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Callum Ballard</dc:creator>
  <cp:lastModifiedBy>Callum Ballard</cp:lastModifiedBy>
  <cp:revision>130</cp:revision>
  <dcterms:created xsi:type="dcterms:W3CDTF">2019-05-29T16:03:49Z</dcterms:created>
  <dcterms:modified xsi:type="dcterms:W3CDTF">2019-08-30T20:51:38Z</dcterms:modified>
</cp:coreProperties>
</file>